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Hibernate" charset="1" panose="02000503000000000000"/>
      <p:regular r:id="rId27"/>
    </p:embeddedFont>
    <p:embeddedFont>
      <p:font typeface="Boulder" charset="1" panose="00000000000000000000"/>
      <p:regular r:id="rId28"/>
    </p:embeddedFont>
    <p:embeddedFont>
      <p:font typeface="Glacial Indifference" charset="1" panose="00000000000000000000"/>
      <p:regular r:id="rId29"/>
    </p:embeddedFont>
    <p:embeddedFont>
      <p:font typeface="Quicksand Bold" charset="1" panose="00000000000000000000"/>
      <p:regular r:id="rId30"/>
    </p:embeddedFont>
    <p:embeddedFont>
      <p:font typeface="Quicksand"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09595" y="8440962"/>
            <a:ext cx="7453083" cy="679451"/>
          </a:xfrm>
          <a:prstGeom prst="rect">
            <a:avLst/>
          </a:prstGeom>
        </p:spPr>
        <p:txBody>
          <a:bodyPr anchor="t" rtlCol="false" tIns="0" lIns="0" bIns="0" rIns="0">
            <a:spAutoFit/>
          </a:bodyPr>
          <a:lstStyle/>
          <a:p>
            <a:pPr algn="ctr">
              <a:lnSpc>
                <a:spcPts val="5599"/>
              </a:lnSpc>
            </a:pPr>
            <a:r>
              <a:rPr lang="en-US" sz="3999">
                <a:solidFill>
                  <a:srgbClr val="AA001D"/>
                </a:solidFill>
                <a:latin typeface="Hibernate"/>
                <a:ea typeface="Hibernate"/>
                <a:cs typeface="Hibernate"/>
                <a:sym typeface="Hibernate"/>
              </a:rPr>
              <a:t>Laila Nova Rahmadhani     5220411340</a:t>
            </a:r>
          </a:p>
        </p:txBody>
      </p:sp>
      <p:sp>
        <p:nvSpPr>
          <p:cNvPr name="TextBox 3" id="3"/>
          <p:cNvSpPr txBox="true"/>
          <p:nvPr/>
        </p:nvSpPr>
        <p:spPr>
          <a:xfrm rot="0">
            <a:off x="448153" y="3633950"/>
            <a:ext cx="17175968" cy="2134066"/>
          </a:xfrm>
          <a:prstGeom prst="rect">
            <a:avLst/>
          </a:prstGeom>
        </p:spPr>
        <p:txBody>
          <a:bodyPr anchor="t" rtlCol="false" tIns="0" lIns="0" bIns="0" rIns="0">
            <a:spAutoFit/>
          </a:bodyPr>
          <a:lstStyle/>
          <a:p>
            <a:pPr algn="ctr">
              <a:lnSpc>
                <a:spcPts val="5585"/>
              </a:lnSpc>
            </a:pPr>
            <a:r>
              <a:rPr lang="en-US" sz="5220">
                <a:solidFill>
                  <a:srgbClr val="04243A"/>
                </a:solidFill>
                <a:latin typeface="Boulder"/>
                <a:ea typeface="Boulder"/>
                <a:cs typeface="Boulder"/>
                <a:sym typeface="Boulder"/>
              </a:rPr>
              <a:t>ANALISIS SENTIMEN DAN PERBANDINGAN APLIKASI MENONTON DRACIN</a:t>
            </a:r>
          </a:p>
          <a:p>
            <a:pPr algn="ctr">
              <a:lnSpc>
                <a:spcPts val="5585"/>
              </a:lnSpc>
            </a:pPr>
          </a:p>
        </p:txBody>
      </p:sp>
      <p:sp>
        <p:nvSpPr>
          <p:cNvPr name="Freeform 4" id="4"/>
          <p:cNvSpPr/>
          <p:nvPr/>
        </p:nvSpPr>
        <p:spPr>
          <a:xfrm flipH="false" flipV="false" rot="-2150273">
            <a:off x="25199" y="7202436"/>
            <a:ext cx="4124632" cy="2629453"/>
          </a:xfrm>
          <a:custGeom>
            <a:avLst/>
            <a:gdLst/>
            <a:ahLst/>
            <a:cxnLst/>
            <a:rect r="r" b="b" t="t" l="l"/>
            <a:pathLst>
              <a:path h="2629453" w="4124632">
                <a:moveTo>
                  <a:pt x="0" y="0"/>
                </a:moveTo>
                <a:lnTo>
                  <a:pt x="4124632" y="0"/>
                </a:lnTo>
                <a:lnTo>
                  <a:pt x="4124632" y="2629453"/>
                </a:lnTo>
                <a:lnTo>
                  <a:pt x="0" y="2629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967796">
            <a:off x="14607665" y="6559339"/>
            <a:ext cx="3324428" cy="3336941"/>
          </a:xfrm>
          <a:custGeom>
            <a:avLst/>
            <a:gdLst/>
            <a:ahLst/>
            <a:cxnLst/>
            <a:rect r="r" b="b" t="t" l="l"/>
            <a:pathLst>
              <a:path h="3336941" w="3324428">
                <a:moveTo>
                  <a:pt x="0" y="0"/>
                </a:moveTo>
                <a:lnTo>
                  <a:pt x="3324428" y="0"/>
                </a:lnTo>
                <a:lnTo>
                  <a:pt x="3324428" y="3336941"/>
                </a:lnTo>
                <a:lnTo>
                  <a:pt x="0" y="3336941"/>
                </a:lnTo>
                <a:lnTo>
                  <a:pt x="0" y="0"/>
                </a:lnTo>
                <a:close/>
              </a:path>
            </a:pathLst>
          </a:custGeom>
          <a:blipFill>
            <a:blip r:embed="rId4"/>
            <a:stretch>
              <a:fillRect l="0" t="0" r="0" b="0"/>
            </a:stretch>
          </a:blipFill>
        </p:spPr>
      </p:sp>
      <p:sp>
        <p:nvSpPr>
          <p:cNvPr name="Freeform 6" id="6"/>
          <p:cNvSpPr/>
          <p:nvPr/>
        </p:nvSpPr>
        <p:spPr>
          <a:xfrm flipH="false" flipV="false" rot="-1269966">
            <a:off x="-1570085" y="-2097"/>
            <a:ext cx="7315200" cy="2819677"/>
          </a:xfrm>
          <a:custGeom>
            <a:avLst/>
            <a:gdLst/>
            <a:ahLst/>
            <a:cxnLst/>
            <a:rect r="r" b="b" t="t" l="l"/>
            <a:pathLst>
              <a:path h="2819677" w="7315200">
                <a:moveTo>
                  <a:pt x="0" y="0"/>
                </a:moveTo>
                <a:lnTo>
                  <a:pt x="7315200" y="0"/>
                </a:lnTo>
                <a:lnTo>
                  <a:pt x="7315200" y="2819677"/>
                </a:lnTo>
                <a:lnTo>
                  <a:pt x="0" y="28196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397118">
            <a:off x="13154787" y="573502"/>
            <a:ext cx="5188960" cy="2218280"/>
          </a:xfrm>
          <a:custGeom>
            <a:avLst/>
            <a:gdLst/>
            <a:ahLst/>
            <a:cxnLst/>
            <a:rect r="r" b="b" t="t" l="l"/>
            <a:pathLst>
              <a:path h="2218280" w="5188960">
                <a:moveTo>
                  <a:pt x="0" y="0"/>
                </a:moveTo>
                <a:lnTo>
                  <a:pt x="5188960" y="0"/>
                </a:lnTo>
                <a:lnTo>
                  <a:pt x="5188960" y="2218281"/>
                </a:lnTo>
                <a:lnTo>
                  <a:pt x="0" y="22182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904601" y="5348052"/>
            <a:ext cx="10064282" cy="576891"/>
          </a:xfrm>
          <a:prstGeom prst="rect">
            <a:avLst/>
          </a:prstGeom>
        </p:spPr>
        <p:txBody>
          <a:bodyPr anchor="t" rtlCol="false" tIns="0" lIns="0" bIns="0" rIns="0">
            <a:spAutoFit/>
          </a:bodyPr>
          <a:lstStyle/>
          <a:p>
            <a:pPr algn="ctr">
              <a:lnSpc>
                <a:spcPts val="4476"/>
              </a:lnSpc>
            </a:pPr>
            <a:r>
              <a:rPr lang="en-US" sz="4106">
                <a:solidFill>
                  <a:srgbClr val="AA001D"/>
                </a:solidFill>
                <a:latin typeface="Glacial Indifference"/>
                <a:ea typeface="Glacial Indifference"/>
                <a:cs typeface="Glacial Indifference"/>
                <a:sym typeface="Glacial Indifference"/>
              </a:rPr>
              <a:t> </a:t>
            </a:r>
            <a:r>
              <a:rPr lang="en-US" sz="4106">
                <a:solidFill>
                  <a:srgbClr val="AA001D"/>
                </a:solidFill>
                <a:latin typeface="Glacial Indifference"/>
                <a:ea typeface="Glacial Indifference"/>
                <a:cs typeface="Glacial Indifference"/>
                <a:sym typeface="Glacial Indifference"/>
              </a:rPr>
              <a:t>(Stu</a:t>
            </a:r>
            <a:r>
              <a:rPr lang="en-US" sz="4106">
                <a:solidFill>
                  <a:srgbClr val="AA001D"/>
                </a:solidFill>
                <a:latin typeface="Glacial Indifference"/>
                <a:ea typeface="Glacial Indifference"/>
                <a:cs typeface="Glacial Indifference"/>
                <a:sym typeface="Glacial Indifference"/>
              </a:rPr>
              <a:t>di Kasus: Melolo, iQIYI, dan FreeReels)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0564" y="2655520"/>
            <a:ext cx="15043777" cy="6602780"/>
            <a:chOff x="0" y="0"/>
            <a:chExt cx="3962147" cy="1739004"/>
          </a:xfrm>
        </p:grpSpPr>
        <p:sp>
          <p:nvSpPr>
            <p:cNvPr name="Freeform 4" id="4"/>
            <p:cNvSpPr/>
            <p:nvPr/>
          </p:nvSpPr>
          <p:spPr>
            <a:xfrm flipH="false" flipV="false" rot="0">
              <a:off x="0" y="0"/>
              <a:ext cx="3962147" cy="1739004"/>
            </a:xfrm>
            <a:custGeom>
              <a:avLst/>
              <a:gdLst/>
              <a:ahLst/>
              <a:cxnLst/>
              <a:rect r="r" b="b" t="t" l="l"/>
              <a:pathLst>
                <a:path h="1739004" w="3962147">
                  <a:moveTo>
                    <a:pt x="26246" y="0"/>
                  </a:moveTo>
                  <a:lnTo>
                    <a:pt x="3935901" y="0"/>
                  </a:lnTo>
                  <a:cubicBezTo>
                    <a:pt x="3950396" y="0"/>
                    <a:pt x="3962147" y="11751"/>
                    <a:pt x="3962147" y="26246"/>
                  </a:cubicBezTo>
                  <a:lnTo>
                    <a:pt x="3962147" y="1712758"/>
                  </a:lnTo>
                  <a:cubicBezTo>
                    <a:pt x="3962147" y="1727253"/>
                    <a:pt x="3950396" y="1739004"/>
                    <a:pt x="3935901" y="1739004"/>
                  </a:cubicBezTo>
                  <a:lnTo>
                    <a:pt x="26246" y="1739004"/>
                  </a:lnTo>
                  <a:cubicBezTo>
                    <a:pt x="11751" y="1739004"/>
                    <a:pt x="0" y="1727253"/>
                    <a:pt x="0" y="1712758"/>
                  </a:cubicBezTo>
                  <a:lnTo>
                    <a:pt x="0" y="26246"/>
                  </a:lnTo>
                  <a:cubicBezTo>
                    <a:pt x="0" y="11751"/>
                    <a:pt x="11751" y="0"/>
                    <a:pt x="26246" y="0"/>
                  </a:cubicBezTo>
                  <a:close/>
                </a:path>
              </a:pathLst>
            </a:custGeom>
            <a:solidFill>
              <a:srgbClr val="E9BB6D"/>
            </a:solidFill>
          </p:spPr>
        </p:sp>
        <p:sp>
          <p:nvSpPr>
            <p:cNvPr name="TextBox 5" id="5"/>
            <p:cNvSpPr txBox="true"/>
            <p:nvPr/>
          </p:nvSpPr>
          <p:spPr>
            <a:xfrm>
              <a:off x="0" y="-38100"/>
              <a:ext cx="3962147" cy="177710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35526">
            <a:off x="14656015"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894166" y="771087"/>
            <a:ext cx="8556572" cy="1596124"/>
          </a:xfrm>
          <a:prstGeom prst="rect">
            <a:avLst/>
          </a:prstGeom>
        </p:spPr>
        <p:txBody>
          <a:bodyPr anchor="t" rtlCol="false" tIns="0" lIns="0" bIns="0" rIns="0">
            <a:spAutoFit/>
          </a:bodyPr>
          <a:lstStyle/>
          <a:p>
            <a:pPr algn="ctr">
              <a:lnSpc>
                <a:spcPts val="6178"/>
              </a:lnSpc>
            </a:pPr>
            <a:r>
              <a:rPr lang="en-US" sz="5774">
                <a:solidFill>
                  <a:srgbClr val="AA001D"/>
                </a:solidFill>
                <a:latin typeface="Boulder"/>
                <a:ea typeface="Boulder"/>
                <a:cs typeface="Boulder"/>
                <a:sym typeface="Boulder"/>
              </a:rPr>
              <a:t>VALIDASI LABEL (LEXICON BASED)</a:t>
            </a:r>
          </a:p>
        </p:txBody>
      </p:sp>
      <p:sp>
        <p:nvSpPr>
          <p:cNvPr name="TextBox 9" id="9"/>
          <p:cNvSpPr txBox="true"/>
          <p:nvPr/>
        </p:nvSpPr>
        <p:spPr>
          <a:xfrm rot="0">
            <a:off x="11992248" y="4162830"/>
            <a:ext cx="4711618" cy="1002434"/>
          </a:xfrm>
          <a:prstGeom prst="rect">
            <a:avLst/>
          </a:prstGeom>
        </p:spPr>
        <p:txBody>
          <a:bodyPr anchor="t" rtlCol="false" tIns="0" lIns="0" bIns="0" rIns="0">
            <a:spAutoFit/>
          </a:bodyPr>
          <a:lstStyle/>
          <a:p>
            <a:pPr algn="l" marL="628071" indent="-314036" lvl="1">
              <a:lnSpc>
                <a:spcPts val="4072"/>
              </a:lnSpc>
              <a:buFont typeface="Arial"/>
              <a:buChar char="•"/>
            </a:pPr>
            <a:r>
              <a:rPr lang="en-US" b="true" sz="2909">
                <a:solidFill>
                  <a:srgbClr val="AA001D"/>
                </a:solidFill>
                <a:latin typeface="Quicksand Bold"/>
                <a:ea typeface="Quicksand Bold"/>
                <a:cs typeface="Quicksand Bold"/>
                <a:sym typeface="Quicksand Bold"/>
              </a:rPr>
              <a:t>FreeReels 2.052 </a:t>
            </a:r>
            <a:r>
              <a:rPr lang="en-US" b="true" sz="2909">
                <a:solidFill>
                  <a:srgbClr val="AA001D"/>
                </a:solidFill>
                <a:latin typeface="Quicksand Bold"/>
                <a:ea typeface="Quicksand Bold"/>
                <a:cs typeface="Quicksand Bold"/>
                <a:sym typeface="Quicksand Bold"/>
              </a:rPr>
              <a:t>data</a:t>
            </a:r>
          </a:p>
          <a:p>
            <a:pPr algn="l" marL="628071" indent="-314036" lvl="1">
              <a:lnSpc>
                <a:spcPts val="4072"/>
              </a:lnSpc>
              <a:buFont typeface="Arial"/>
              <a:buChar char="•"/>
            </a:pPr>
            <a:r>
              <a:rPr lang="en-US" b="true" sz="2909">
                <a:solidFill>
                  <a:srgbClr val="AA001D"/>
                </a:solidFill>
                <a:latin typeface="Quicksand Bold"/>
                <a:ea typeface="Quicksand Bold"/>
                <a:cs typeface="Quicksand Bold"/>
                <a:sym typeface="Quicksand Bold"/>
              </a:rPr>
              <a:t>Total Data: 5.982</a:t>
            </a:r>
          </a:p>
        </p:txBody>
      </p:sp>
      <p:sp>
        <p:nvSpPr>
          <p:cNvPr name="Freeform 10" id="10"/>
          <p:cNvSpPr/>
          <p:nvPr/>
        </p:nvSpPr>
        <p:spPr>
          <a:xfrm flipH="false" flipV="false" rot="0">
            <a:off x="2162125" y="3108335"/>
            <a:ext cx="9554968" cy="5697150"/>
          </a:xfrm>
          <a:custGeom>
            <a:avLst/>
            <a:gdLst/>
            <a:ahLst/>
            <a:cxnLst/>
            <a:rect r="r" b="b" t="t" l="l"/>
            <a:pathLst>
              <a:path h="5697150" w="9554968">
                <a:moveTo>
                  <a:pt x="0" y="0"/>
                </a:moveTo>
                <a:lnTo>
                  <a:pt x="9554968" y="0"/>
                </a:lnTo>
                <a:lnTo>
                  <a:pt x="9554968" y="5697150"/>
                </a:lnTo>
                <a:lnTo>
                  <a:pt x="0" y="5697150"/>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324434"/>
            <a:ext cx="5048250" cy="5587791"/>
            <a:chOff x="0" y="0"/>
            <a:chExt cx="1495559" cy="1655399"/>
          </a:xfrm>
        </p:grpSpPr>
        <p:sp>
          <p:nvSpPr>
            <p:cNvPr name="Freeform 3" id="3"/>
            <p:cNvSpPr/>
            <p:nvPr/>
          </p:nvSpPr>
          <p:spPr>
            <a:xfrm flipH="false" flipV="false" rot="0">
              <a:off x="0" y="0"/>
              <a:ext cx="1495559" cy="1655399"/>
            </a:xfrm>
            <a:custGeom>
              <a:avLst/>
              <a:gdLst/>
              <a:ahLst/>
              <a:cxnLst/>
              <a:rect r="r" b="b" t="t" l="l"/>
              <a:pathLst>
                <a:path h="1655399" w="1495559">
                  <a:moveTo>
                    <a:pt x="78213" y="0"/>
                  </a:moveTo>
                  <a:lnTo>
                    <a:pt x="1417346" y="0"/>
                  </a:lnTo>
                  <a:cubicBezTo>
                    <a:pt x="1438089" y="0"/>
                    <a:pt x="1457983" y="8240"/>
                    <a:pt x="1472651" y="22908"/>
                  </a:cubicBezTo>
                  <a:cubicBezTo>
                    <a:pt x="1487318" y="37576"/>
                    <a:pt x="1495559" y="57469"/>
                    <a:pt x="1495559" y="78213"/>
                  </a:cubicBezTo>
                  <a:lnTo>
                    <a:pt x="1495559" y="1577186"/>
                  </a:lnTo>
                  <a:cubicBezTo>
                    <a:pt x="1495559" y="1620382"/>
                    <a:pt x="1460542" y="1655399"/>
                    <a:pt x="1417346" y="1655399"/>
                  </a:cubicBezTo>
                  <a:lnTo>
                    <a:pt x="78213" y="1655399"/>
                  </a:lnTo>
                  <a:cubicBezTo>
                    <a:pt x="35017" y="1655399"/>
                    <a:pt x="0" y="1620382"/>
                    <a:pt x="0" y="1577186"/>
                  </a:cubicBezTo>
                  <a:lnTo>
                    <a:pt x="0" y="78213"/>
                  </a:lnTo>
                  <a:cubicBezTo>
                    <a:pt x="0" y="35017"/>
                    <a:pt x="35017" y="0"/>
                    <a:pt x="78213" y="0"/>
                  </a:cubicBezTo>
                  <a:close/>
                </a:path>
              </a:pathLst>
            </a:custGeom>
            <a:solidFill>
              <a:srgbClr val="D3E8BB"/>
            </a:solidFill>
          </p:spPr>
        </p:sp>
        <p:sp>
          <p:nvSpPr>
            <p:cNvPr name="TextBox 4" id="4"/>
            <p:cNvSpPr txBox="true"/>
            <p:nvPr/>
          </p:nvSpPr>
          <p:spPr>
            <a:xfrm>
              <a:off x="0" y="-38100"/>
              <a:ext cx="1495559" cy="169349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619875" y="3324434"/>
            <a:ext cx="5048250" cy="5587791"/>
            <a:chOff x="0" y="0"/>
            <a:chExt cx="1495559" cy="1655399"/>
          </a:xfrm>
        </p:grpSpPr>
        <p:sp>
          <p:nvSpPr>
            <p:cNvPr name="Freeform 6" id="6"/>
            <p:cNvSpPr/>
            <p:nvPr/>
          </p:nvSpPr>
          <p:spPr>
            <a:xfrm flipH="false" flipV="false" rot="0">
              <a:off x="0" y="0"/>
              <a:ext cx="1495559" cy="1655399"/>
            </a:xfrm>
            <a:custGeom>
              <a:avLst/>
              <a:gdLst/>
              <a:ahLst/>
              <a:cxnLst/>
              <a:rect r="r" b="b" t="t" l="l"/>
              <a:pathLst>
                <a:path h="1655399" w="1495559">
                  <a:moveTo>
                    <a:pt x="78213" y="0"/>
                  </a:moveTo>
                  <a:lnTo>
                    <a:pt x="1417346" y="0"/>
                  </a:lnTo>
                  <a:cubicBezTo>
                    <a:pt x="1438089" y="0"/>
                    <a:pt x="1457983" y="8240"/>
                    <a:pt x="1472651" y="22908"/>
                  </a:cubicBezTo>
                  <a:cubicBezTo>
                    <a:pt x="1487318" y="37576"/>
                    <a:pt x="1495559" y="57469"/>
                    <a:pt x="1495559" y="78213"/>
                  </a:cubicBezTo>
                  <a:lnTo>
                    <a:pt x="1495559" y="1577186"/>
                  </a:lnTo>
                  <a:cubicBezTo>
                    <a:pt x="1495559" y="1620382"/>
                    <a:pt x="1460542" y="1655399"/>
                    <a:pt x="1417346" y="1655399"/>
                  </a:cubicBezTo>
                  <a:lnTo>
                    <a:pt x="78213" y="1655399"/>
                  </a:lnTo>
                  <a:cubicBezTo>
                    <a:pt x="35017" y="1655399"/>
                    <a:pt x="0" y="1620382"/>
                    <a:pt x="0" y="1577186"/>
                  </a:cubicBezTo>
                  <a:lnTo>
                    <a:pt x="0" y="78213"/>
                  </a:lnTo>
                  <a:cubicBezTo>
                    <a:pt x="0" y="35017"/>
                    <a:pt x="35017" y="0"/>
                    <a:pt x="78213" y="0"/>
                  </a:cubicBezTo>
                  <a:close/>
                </a:path>
              </a:pathLst>
            </a:custGeom>
            <a:solidFill>
              <a:srgbClr val="D7CBFF"/>
            </a:solidFill>
          </p:spPr>
        </p:sp>
        <p:sp>
          <p:nvSpPr>
            <p:cNvPr name="TextBox 7" id="7"/>
            <p:cNvSpPr txBox="true"/>
            <p:nvPr/>
          </p:nvSpPr>
          <p:spPr>
            <a:xfrm>
              <a:off x="0" y="-38100"/>
              <a:ext cx="1495559" cy="169349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211050" y="3324434"/>
            <a:ext cx="5048250" cy="5587791"/>
            <a:chOff x="0" y="0"/>
            <a:chExt cx="1495559" cy="1655399"/>
          </a:xfrm>
        </p:grpSpPr>
        <p:sp>
          <p:nvSpPr>
            <p:cNvPr name="Freeform 9" id="9"/>
            <p:cNvSpPr/>
            <p:nvPr/>
          </p:nvSpPr>
          <p:spPr>
            <a:xfrm flipH="false" flipV="false" rot="0">
              <a:off x="0" y="0"/>
              <a:ext cx="1495559" cy="1655399"/>
            </a:xfrm>
            <a:custGeom>
              <a:avLst/>
              <a:gdLst/>
              <a:ahLst/>
              <a:cxnLst/>
              <a:rect r="r" b="b" t="t" l="l"/>
              <a:pathLst>
                <a:path h="1655399" w="1495559">
                  <a:moveTo>
                    <a:pt x="78213" y="0"/>
                  </a:moveTo>
                  <a:lnTo>
                    <a:pt x="1417346" y="0"/>
                  </a:lnTo>
                  <a:cubicBezTo>
                    <a:pt x="1438089" y="0"/>
                    <a:pt x="1457983" y="8240"/>
                    <a:pt x="1472651" y="22908"/>
                  </a:cubicBezTo>
                  <a:cubicBezTo>
                    <a:pt x="1487318" y="37576"/>
                    <a:pt x="1495559" y="57469"/>
                    <a:pt x="1495559" y="78213"/>
                  </a:cubicBezTo>
                  <a:lnTo>
                    <a:pt x="1495559" y="1577186"/>
                  </a:lnTo>
                  <a:cubicBezTo>
                    <a:pt x="1495559" y="1620382"/>
                    <a:pt x="1460542" y="1655399"/>
                    <a:pt x="1417346" y="1655399"/>
                  </a:cubicBezTo>
                  <a:lnTo>
                    <a:pt x="78213" y="1655399"/>
                  </a:lnTo>
                  <a:cubicBezTo>
                    <a:pt x="35017" y="1655399"/>
                    <a:pt x="0" y="1620382"/>
                    <a:pt x="0" y="1577186"/>
                  </a:cubicBezTo>
                  <a:lnTo>
                    <a:pt x="0" y="78213"/>
                  </a:lnTo>
                  <a:cubicBezTo>
                    <a:pt x="0" y="35017"/>
                    <a:pt x="35017" y="0"/>
                    <a:pt x="78213" y="0"/>
                  </a:cubicBezTo>
                  <a:close/>
                </a:path>
              </a:pathLst>
            </a:custGeom>
            <a:solidFill>
              <a:srgbClr val="E59187"/>
            </a:solidFill>
          </p:spPr>
        </p:sp>
        <p:sp>
          <p:nvSpPr>
            <p:cNvPr name="TextBox 10" id="10"/>
            <p:cNvSpPr txBox="true"/>
            <p:nvPr/>
          </p:nvSpPr>
          <p:spPr>
            <a:xfrm>
              <a:off x="0" y="-38100"/>
              <a:ext cx="1495559" cy="169349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1397118">
            <a:off x="14403274" y="935256"/>
            <a:ext cx="3931222" cy="1680597"/>
          </a:xfrm>
          <a:custGeom>
            <a:avLst/>
            <a:gdLst/>
            <a:ahLst/>
            <a:cxnLst/>
            <a:rect r="r" b="b" t="t" l="l"/>
            <a:pathLst>
              <a:path h="1680597" w="3931222">
                <a:moveTo>
                  <a:pt x="0" y="0"/>
                </a:moveTo>
                <a:lnTo>
                  <a:pt x="3931222" y="0"/>
                </a:lnTo>
                <a:lnTo>
                  <a:pt x="3931222" y="1680597"/>
                </a:lnTo>
                <a:lnTo>
                  <a:pt x="0" y="16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413618" y="3826374"/>
            <a:ext cx="4643114" cy="4774411"/>
          </a:xfrm>
          <a:custGeom>
            <a:avLst/>
            <a:gdLst/>
            <a:ahLst/>
            <a:cxnLst/>
            <a:rect r="r" b="b" t="t" l="l"/>
            <a:pathLst>
              <a:path h="4774411" w="4643114">
                <a:moveTo>
                  <a:pt x="0" y="0"/>
                </a:moveTo>
                <a:lnTo>
                  <a:pt x="4643114" y="0"/>
                </a:lnTo>
                <a:lnTo>
                  <a:pt x="4643114" y="4774411"/>
                </a:lnTo>
                <a:lnTo>
                  <a:pt x="0" y="4774411"/>
                </a:lnTo>
                <a:lnTo>
                  <a:pt x="0" y="0"/>
                </a:lnTo>
                <a:close/>
              </a:path>
            </a:pathLst>
          </a:custGeom>
          <a:blipFill>
            <a:blip r:embed="rId4"/>
            <a:stretch>
              <a:fillRect l="0" t="0" r="0" b="0"/>
            </a:stretch>
          </a:blipFill>
        </p:spPr>
      </p:sp>
      <p:sp>
        <p:nvSpPr>
          <p:cNvPr name="Freeform 13" id="13"/>
          <p:cNvSpPr/>
          <p:nvPr/>
        </p:nvSpPr>
        <p:spPr>
          <a:xfrm flipH="false" flipV="false" rot="0">
            <a:off x="1217561" y="3826374"/>
            <a:ext cx="4643114" cy="4831561"/>
          </a:xfrm>
          <a:custGeom>
            <a:avLst/>
            <a:gdLst/>
            <a:ahLst/>
            <a:cxnLst/>
            <a:rect r="r" b="b" t="t" l="l"/>
            <a:pathLst>
              <a:path h="4831561" w="4643114">
                <a:moveTo>
                  <a:pt x="0" y="0"/>
                </a:moveTo>
                <a:lnTo>
                  <a:pt x="4643114" y="0"/>
                </a:lnTo>
                <a:lnTo>
                  <a:pt x="4643114" y="4831561"/>
                </a:lnTo>
                <a:lnTo>
                  <a:pt x="0" y="4831561"/>
                </a:lnTo>
                <a:lnTo>
                  <a:pt x="0" y="0"/>
                </a:lnTo>
                <a:close/>
              </a:path>
            </a:pathLst>
          </a:custGeom>
          <a:blipFill>
            <a:blip r:embed="rId5"/>
            <a:stretch>
              <a:fillRect l="-598" t="0" r="-598" b="0"/>
            </a:stretch>
          </a:blipFill>
        </p:spPr>
      </p:sp>
      <p:sp>
        <p:nvSpPr>
          <p:cNvPr name="Freeform 14" id="14"/>
          <p:cNvSpPr/>
          <p:nvPr/>
        </p:nvSpPr>
        <p:spPr>
          <a:xfrm flipH="false" flipV="false" rot="0">
            <a:off x="6794654" y="3826374"/>
            <a:ext cx="4698693" cy="4831561"/>
          </a:xfrm>
          <a:custGeom>
            <a:avLst/>
            <a:gdLst/>
            <a:ahLst/>
            <a:cxnLst/>
            <a:rect r="r" b="b" t="t" l="l"/>
            <a:pathLst>
              <a:path h="4831561" w="4698693">
                <a:moveTo>
                  <a:pt x="0" y="0"/>
                </a:moveTo>
                <a:lnTo>
                  <a:pt x="4698692" y="0"/>
                </a:lnTo>
                <a:lnTo>
                  <a:pt x="4698692" y="4831561"/>
                </a:lnTo>
                <a:lnTo>
                  <a:pt x="0" y="4831561"/>
                </a:lnTo>
                <a:lnTo>
                  <a:pt x="0" y="0"/>
                </a:lnTo>
                <a:close/>
              </a:path>
            </a:pathLst>
          </a:custGeom>
          <a:blipFill>
            <a:blip r:embed="rId6"/>
            <a:stretch>
              <a:fillRect l="0" t="0" r="0" b="0"/>
            </a:stretch>
          </a:blipFill>
        </p:spPr>
      </p:sp>
      <p:sp>
        <p:nvSpPr>
          <p:cNvPr name="TextBox 15" id="15"/>
          <p:cNvSpPr txBox="true"/>
          <p:nvPr/>
        </p:nvSpPr>
        <p:spPr>
          <a:xfrm rot="0">
            <a:off x="7525678" y="2179955"/>
            <a:ext cx="3888645" cy="523875"/>
          </a:xfrm>
          <a:prstGeom prst="rect">
            <a:avLst/>
          </a:prstGeom>
        </p:spPr>
        <p:txBody>
          <a:bodyPr anchor="t" rtlCol="false" tIns="0" lIns="0" bIns="0" rIns="0">
            <a:spAutoFit/>
          </a:bodyPr>
          <a:lstStyle/>
          <a:p>
            <a:pPr algn="ctr">
              <a:lnSpc>
                <a:spcPts val="4200"/>
              </a:lnSpc>
            </a:pPr>
            <a:r>
              <a:rPr lang="en-US" b="true" sz="3000">
                <a:solidFill>
                  <a:srgbClr val="F6574C"/>
                </a:solidFill>
                <a:latin typeface="Quicksand Bold"/>
                <a:ea typeface="Quicksand Bold"/>
                <a:cs typeface="Quicksand Bold"/>
                <a:sym typeface="Quicksand Bold"/>
              </a:rPr>
              <a:t>MELOLO</a:t>
            </a:r>
          </a:p>
        </p:txBody>
      </p:sp>
      <p:sp>
        <p:nvSpPr>
          <p:cNvPr name="TextBox 16" id="16"/>
          <p:cNvSpPr txBox="true"/>
          <p:nvPr/>
        </p:nvSpPr>
        <p:spPr>
          <a:xfrm rot="0">
            <a:off x="4328986" y="1123950"/>
            <a:ext cx="9649079" cy="112268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WORD CLOUD</a:t>
            </a:r>
          </a:p>
        </p:txBody>
      </p:sp>
      <p:sp>
        <p:nvSpPr>
          <p:cNvPr name="TextBox 17" id="17"/>
          <p:cNvSpPr txBox="true"/>
          <p:nvPr/>
        </p:nvSpPr>
        <p:spPr>
          <a:xfrm rot="0">
            <a:off x="12792075" y="3029159"/>
            <a:ext cx="3888645" cy="523875"/>
          </a:xfrm>
          <a:prstGeom prst="rect">
            <a:avLst/>
          </a:prstGeom>
        </p:spPr>
        <p:txBody>
          <a:bodyPr anchor="t" rtlCol="false" tIns="0" lIns="0" bIns="0" rIns="0">
            <a:spAutoFit/>
          </a:bodyPr>
          <a:lstStyle/>
          <a:p>
            <a:pPr algn="ctr">
              <a:lnSpc>
                <a:spcPts val="4200"/>
              </a:lnSpc>
            </a:pPr>
            <a:r>
              <a:rPr lang="en-US" sz="3000" b="true">
                <a:solidFill>
                  <a:srgbClr val="AA001D"/>
                </a:solidFill>
                <a:latin typeface="Quicksand Bold"/>
                <a:ea typeface="Quicksand Bold"/>
                <a:cs typeface="Quicksand Bold"/>
                <a:sym typeface="Quicksand Bold"/>
              </a:rPr>
              <a:t>Negatif</a:t>
            </a:r>
          </a:p>
        </p:txBody>
      </p:sp>
      <p:sp>
        <p:nvSpPr>
          <p:cNvPr name="TextBox 18" id="18"/>
          <p:cNvSpPr txBox="true"/>
          <p:nvPr/>
        </p:nvSpPr>
        <p:spPr>
          <a:xfrm rot="0">
            <a:off x="7199677" y="3029159"/>
            <a:ext cx="3888645" cy="523875"/>
          </a:xfrm>
          <a:prstGeom prst="rect">
            <a:avLst/>
          </a:prstGeom>
        </p:spPr>
        <p:txBody>
          <a:bodyPr anchor="t" rtlCol="false" tIns="0" lIns="0" bIns="0" rIns="0">
            <a:spAutoFit/>
          </a:bodyPr>
          <a:lstStyle/>
          <a:p>
            <a:pPr algn="ctr">
              <a:lnSpc>
                <a:spcPts val="4200"/>
              </a:lnSpc>
            </a:pPr>
            <a:r>
              <a:rPr lang="en-US" b="true" sz="3000">
                <a:solidFill>
                  <a:srgbClr val="BE4CFF"/>
                </a:solidFill>
                <a:latin typeface="Quicksand Bold"/>
                <a:ea typeface="Quicksand Bold"/>
                <a:cs typeface="Quicksand Bold"/>
                <a:sym typeface="Quicksand Bold"/>
              </a:rPr>
              <a:t>Netral</a:t>
            </a:r>
          </a:p>
        </p:txBody>
      </p:sp>
      <p:sp>
        <p:nvSpPr>
          <p:cNvPr name="TextBox 19" id="19"/>
          <p:cNvSpPr txBox="true"/>
          <p:nvPr/>
        </p:nvSpPr>
        <p:spPr>
          <a:xfrm rot="0">
            <a:off x="1608502" y="3029159"/>
            <a:ext cx="3888645" cy="523875"/>
          </a:xfrm>
          <a:prstGeom prst="rect">
            <a:avLst/>
          </a:prstGeom>
        </p:spPr>
        <p:txBody>
          <a:bodyPr anchor="t" rtlCol="false" tIns="0" lIns="0" bIns="0" rIns="0">
            <a:spAutoFit/>
          </a:bodyPr>
          <a:lstStyle/>
          <a:p>
            <a:pPr algn="ctr">
              <a:lnSpc>
                <a:spcPts val="4200"/>
              </a:lnSpc>
            </a:pPr>
            <a:r>
              <a:rPr lang="en-US" b="true" sz="3000">
                <a:solidFill>
                  <a:srgbClr val="65AC6F"/>
                </a:solidFill>
                <a:latin typeface="Quicksand Bold"/>
                <a:ea typeface="Quicksand Bold"/>
                <a:cs typeface="Quicksand Bold"/>
                <a:sym typeface="Quicksand Bold"/>
              </a:rPr>
              <a:t>Positif</a:t>
            </a:r>
          </a:p>
        </p:txBody>
      </p:sp>
      <p:sp>
        <p:nvSpPr>
          <p:cNvPr name="Freeform 20" id="20"/>
          <p:cNvSpPr/>
          <p:nvPr/>
        </p:nvSpPr>
        <p:spPr>
          <a:xfrm flipH="false" flipV="false" rot="890905">
            <a:off x="-971674" y="5627"/>
            <a:ext cx="4000748" cy="2340438"/>
          </a:xfrm>
          <a:custGeom>
            <a:avLst/>
            <a:gdLst/>
            <a:ahLst/>
            <a:cxnLst/>
            <a:rect r="r" b="b" t="t" l="l"/>
            <a:pathLst>
              <a:path h="2340438" w="4000748">
                <a:moveTo>
                  <a:pt x="0" y="0"/>
                </a:moveTo>
                <a:lnTo>
                  <a:pt x="4000748" y="0"/>
                </a:lnTo>
                <a:lnTo>
                  <a:pt x="4000748" y="2340437"/>
                </a:lnTo>
                <a:lnTo>
                  <a:pt x="0" y="23404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324434"/>
            <a:ext cx="5048250" cy="5587791"/>
            <a:chOff x="0" y="0"/>
            <a:chExt cx="1495559" cy="1655399"/>
          </a:xfrm>
        </p:grpSpPr>
        <p:sp>
          <p:nvSpPr>
            <p:cNvPr name="Freeform 3" id="3"/>
            <p:cNvSpPr/>
            <p:nvPr/>
          </p:nvSpPr>
          <p:spPr>
            <a:xfrm flipH="false" flipV="false" rot="0">
              <a:off x="0" y="0"/>
              <a:ext cx="1495559" cy="1655399"/>
            </a:xfrm>
            <a:custGeom>
              <a:avLst/>
              <a:gdLst/>
              <a:ahLst/>
              <a:cxnLst/>
              <a:rect r="r" b="b" t="t" l="l"/>
              <a:pathLst>
                <a:path h="1655399" w="1495559">
                  <a:moveTo>
                    <a:pt x="78213" y="0"/>
                  </a:moveTo>
                  <a:lnTo>
                    <a:pt x="1417346" y="0"/>
                  </a:lnTo>
                  <a:cubicBezTo>
                    <a:pt x="1438089" y="0"/>
                    <a:pt x="1457983" y="8240"/>
                    <a:pt x="1472651" y="22908"/>
                  </a:cubicBezTo>
                  <a:cubicBezTo>
                    <a:pt x="1487318" y="37576"/>
                    <a:pt x="1495559" y="57469"/>
                    <a:pt x="1495559" y="78213"/>
                  </a:cubicBezTo>
                  <a:lnTo>
                    <a:pt x="1495559" y="1577186"/>
                  </a:lnTo>
                  <a:cubicBezTo>
                    <a:pt x="1495559" y="1620382"/>
                    <a:pt x="1460542" y="1655399"/>
                    <a:pt x="1417346" y="1655399"/>
                  </a:cubicBezTo>
                  <a:lnTo>
                    <a:pt x="78213" y="1655399"/>
                  </a:lnTo>
                  <a:cubicBezTo>
                    <a:pt x="35017" y="1655399"/>
                    <a:pt x="0" y="1620382"/>
                    <a:pt x="0" y="1577186"/>
                  </a:cubicBezTo>
                  <a:lnTo>
                    <a:pt x="0" y="78213"/>
                  </a:lnTo>
                  <a:cubicBezTo>
                    <a:pt x="0" y="35017"/>
                    <a:pt x="35017" y="0"/>
                    <a:pt x="78213" y="0"/>
                  </a:cubicBezTo>
                  <a:close/>
                </a:path>
              </a:pathLst>
            </a:custGeom>
            <a:solidFill>
              <a:srgbClr val="D3E8BB"/>
            </a:solidFill>
          </p:spPr>
        </p:sp>
        <p:sp>
          <p:nvSpPr>
            <p:cNvPr name="TextBox 4" id="4"/>
            <p:cNvSpPr txBox="true"/>
            <p:nvPr/>
          </p:nvSpPr>
          <p:spPr>
            <a:xfrm>
              <a:off x="0" y="-38100"/>
              <a:ext cx="1495559" cy="169349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619875" y="3324434"/>
            <a:ext cx="5048250" cy="5587791"/>
            <a:chOff x="0" y="0"/>
            <a:chExt cx="1495559" cy="1655399"/>
          </a:xfrm>
        </p:grpSpPr>
        <p:sp>
          <p:nvSpPr>
            <p:cNvPr name="Freeform 6" id="6"/>
            <p:cNvSpPr/>
            <p:nvPr/>
          </p:nvSpPr>
          <p:spPr>
            <a:xfrm flipH="false" flipV="false" rot="0">
              <a:off x="0" y="0"/>
              <a:ext cx="1495559" cy="1655399"/>
            </a:xfrm>
            <a:custGeom>
              <a:avLst/>
              <a:gdLst/>
              <a:ahLst/>
              <a:cxnLst/>
              <a:rect r="r" b="b" t="t" l="l"/>
              <a:pathLst>
                <a:path h="1655399" w="1495559">
                  <a:moveTo>
                    <a:pt x="78213" y="0"/>
                  </a:moveTo>
                  <a:lnTo>
                    <a:pt x="1417346" y="0"/>
                  </a:lnTo>
                  <a:cubicBezTo>
                    <a:pt x="1438089" y="0"/>
                    <a:pt x="1457983" y="8240"/>
                    <a:pt x="1472651" y="22908"/>
                  </a:cubicBezTo>
                  <a:cubicBezTo>
                    <a:pt x="1487318" y="37576"/>
                    <a:pt x="1495559" y="57469"/>
                    <a:pt x="1495559" y="78213"/>
                  </a:cubicBezTo>
                  <a:lnTo>
                    <a:pt x="1495559" y="1577186"/>
                  </a:lnTo>
                  <a:cubicBezTo>
                    <a:pt x="1495559" y="1620382"/>
                    <a:pt x="1460542" y="1655399"/>
                    <a:pt x="1417346" y="1655399"/>
                  </a:cubicBezTo>
                  <a:lnTo>
                    <a:pt x="78213" y="1655399"/>
                  </a:lnTo>
                  <a:cubicBezTo>
                    <a:pt x="35017" y="1655399"/>
                    <a:pt x="0" y="1620382"/>
                    <a:pt x="0" y="1577186"/>
                  </a:cubicBezTo>
                  <a:lnTo>
                    <a:pt x="0" y="78213"/>
                  </a:lnTo>
                  <a:cubicBezTo>
                    <a:pt x="0" y="35017"/>
                    <a:pt x="35017" y="0"/>
                    <a:pt x="78213" y="0"/>
                  </a:cubicBezTo>
                  <a:close/>
                </a:path>
              </a:pathLst>
            </a:custGeom>
            <a:solidFill>
              <a:srgbClr val="D7CBFF"/>
            </a:solidFill>
          </p:spPr>
        </p:sp>
        <p:sp>
          <p:nvSpPr>
            <p:cNvPr name="TextBox 7" id="7"/>
            <p:cNvSpPr txBox="true"/>
            <p:nvPr/>
          </p:nvSpPr>
          <p:spPr>
            <a:xfrm>
              <a:off x="0" y="-38100"/>
              <a:ext cx="1495559" cy="169349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211050" y="3324434"/>
            <a:ext cx="5048250" cy="5587791"/>
            <a:chOff x="0" y="0"/>
            <a:chExt cx="1495559" cy="1655399"/>
          </a:xfrm>
        </p:grpSpPr>
        <p:sp>
          <p:nvSpPr>
            <p:cNvPr name="Freeform 9" id="9"/>
            <p:cNvSpPr/>
            <p:nvPr/>
          </p:nvSpPr>
          <p:spPr>
            <a:xfrm flipH="false" flipV="false" rot="0">
              <a:off x="0" y="0"/>
              <a:ext cx="1495559" cy="1655399"/>
            </a:xfrm>
            <a:custGeom>
              <a:avLst/>
              <a:gdLst/>
              <a:ahLst/>
              <a:cxnLst/>
              <a:rect r="r" b="b" t="t" l="l"/>
              <a:pathLst>
                <a:path h="1655399" w="1495559">
                  <a:moveTo>
                    <a:pt x="78213" y="0"/>
                  </a:moveTo>
                  <a:lnTo>
                    <a:pt x="1417346" y="0"/>
                  </a:lnTo>
                  <a:cubicBezTo>
                    <a:pt x="1438089" y="0"/>
                    <a:pt x="1457983" y="8240"/>
                    <a:pt x="1472651" y="22908"/>
                  </a:cubicBezTo>
                  <a:cubicBezTo>
                    <a:pt x="1487318" y="37576"/>
                    <a:pt x="1495559" y="57469"/>
                    <a:pt x="1495559" y="78213"/>
                  </a:cubicBezTo>
                  <a:lnTo>
                    <a:pt x="1495559" y="1577186"/>
                  </a:lnTo>
                  <a:cubicBezTo>
                    <a:pt x="1495559" y="1620382"/>
                    <a:pt x="1460542" y="1655399"/>
                    <a:pt x="1417346" y="1655399"/>
                  </a:cubicBezTo>
                  <a:lnTo>
                    <a:pt x="78213" y="1655399"/>
                  </a:lnTo>
                  <a:cubicBezTo>
                    <a:pt x="35017" y="1655399"/>
                    <a:pt x="0" y="1620382"/>
                    <a:pt x="0" y="1577186"/>
                  </a:cubicBezTo>
                  <a:lnTo>
                    <a:pt x="0" y="78213"/>
                  </a:lnTo>
                  <a:cubicBezTo>
                    <a:pt x="0" y="35017"/>
                    <a:pt x="35017" y="0"/>
                    <a:pt x="78213" y="0"/>
                  </a:cubicBezTo>
                  <a:close/>
                </a:path>
              </a:pathLst>
            </a:custGeom>
            <a:solidFill>
              <a:srgbClr val="E59187"/>
            </a:solidFill>
          </p:spPr>
        </p:sp>
        <p:sp>
          <p:nvSpPr>
            <p:cNvPr name="TextBox 10" id="10"/>
            <p:cNvSpPr txBox="true"/>
            <p:nvPr/>
          </p:nvSpPr>
          <p:spPr>
            <a:xfrm>
              <a:off x="0" y="-38100"/>
              <a:ext cx="1495559" cy="169349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1397118">
            <a:off x="14403274" y="935256"/>
            <a:ext cx="3931222" cy="1680597"/>
          </a:xfrm>
          <a:custGeom>
            <a:avLst/>
            <a:gdLst/>
            <a:ahLst/>
            <a:cxnLst/>
            <a:rect r="r" b="b" t="t" l="l"/>
            <a:pathLst>
              <a:path h="1680597" w="3931222">
                <a:moveTo>
                  <a:pt x="0" y="0"/>
                </a:moveTo>
                <a:lnTo>
                  <a:pt x="3931222" y="0"/>
                </a:lnTo>
                <a:lnTo>
                  <a:pt x="3931222" y="1680597"/>
                </a:lnTo>
                <a:lnTo>
                  <a:pt x="0" y="16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20382785" y="-2748519"/>
            <a:ext cx="20697110" cy="13751241"/>
            <a:chOff x="0" y="0"/>
            <a:chExt cx="27596147" cy="18334987"/>
          </a:xfrm>
        </p:grpSpPr>
        <p:sp>
          <p:nvSpPr>
            <p:cNvPr name="Freeform 13" id="1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sp>
        <p:nvSpPr>
          <p:cNvPr name="Freeform 19" id="19"/>
          <p:cNvSpPr/>
          <p:nvPr/>
        </p:nvSpPr>
        <p:spPr>
          <a:xfrm flipH="false" flipV="false" rot="0">
            <a:off x="1222930" y="3847165"/>
            <a:ext cx="4692095" cy="4849174"/>
          </a:xfrm>
          <a:custGeom>
            <a:avLst/>
            <a:gdLst/>
            <a:ahLst/>
            <a:cxnLst/>
            <a:rect r="r" b="b" t="t" l="l"/>
            <a:pathLst>
              <a:path h="4849174" w="4692095">
                <a:moveTo>
                  <a:pt x="0" y="0"/>
                </a:moveTo>
                <a:lnTo>
                  <a:pt x="4692095" y="0"/>
                </a:lnTo>
                <a:lnTo>
                  <a:pt x="4692095" y="4849174"/>
                </a:lnTo>
                <a:lnTo>
                  <a:pt x="0" y="4849174"/>
                </a:lnTo>
                <a:lnTo>
                  <a:pt x="0" y="0"/>
                </a:lnTo>
                <a:close/>
              </a:path>
            </a:pathLst>
          </a:custGeom>
          <a:blipFill>
            <a:blip r:embed="rId6"/>
            <a:stretch>
              <a:fillRect l="-252" t="0" r="-252" b="0"/>
            </a:stretch>
          </a:blipFill>
        </p:spPr>
      </p:sp>
      <p:sp>
        <p:nvSpPr>
          <p:cNvPr name="Freeform 20" id="20"/>
          <p:cNvSpPr/>
          <p:nvPr/>
        </p:nvSpPr>
        <p:spPr>
          <a:xfrm flipH="false" flipV="false" rot="0">
            <a:off x="6791325" y="3847165"/>
            <a:ext cx="4715822" cy="4849174"/>
          </a:xfrm>
          <a:custGeom>
            <a:avLst/>
            <a:gdLst/>
            <a:ahLst/>
            <a:cxnLst/>
            <a:rect r="r" b="b" t="t" l="l"/>
            <a:pathLst>
              <a:path h="4849174" w="4715822">
                <a:moveTo>
                  <a:pt x="0" y="0"/>
                </a:moveTo>
                <a:lnTo>
                  <a:pt x="4715822" y="0"/>
                </a:lnTo>
                <a:lnTo>
                  <a:pt x="4715822" y="4849174"/>
                </a:lnTo>
                <a:lnTo>
                  <a:pt x="0" y="4849174"/>
                </a:lnTo>
                <a:lnTo>
                  <a:pt x="0" y="0"/>
                </a:lnTo>
                <a:close/>
              </a:path>
            </a:pathLst>
          </a:custGeom>
          <a:blipFill>
            <a:blip r:embed="rId7"/>
            <a:stretch>
              <a:fillRect l="0" t="0" r="0" b="0"/>
            </a:stretch>
          </a:blipFill>
        </p:spPr>
      </p:sp>
      <p:sp>
        <p:nvSpPr>
          <p:cNvPr name="Freeform 21" id="21"/>
          <p:cNvSpPr/>
          <p:nvPr/>
        </p:nvSpPr>
        <p:spPr>
          <a:xfrm flipH="false" flipV="false" rot="0">
            <a:off x="12385752" y="3862107"/>
            <a:ext cx="4701291" cy="4834232"/>
          </a:xfrm>
          <a:custGeom>
            <a:avLst/>
            <a:gdLst/>
            <a:ahLst/>
            <a:cxnLst/>
            <a:rect r="r" b="b" t="t" l="l"/>
            <a:pathLst>
              <a:path h="4834232" w="4701291">
                <a:moveTo>
                  <a:pt x="0" y="0"/>
                </a:moveTo>
                <a:lnTo>
                  <a:pt x="4701291" y="0"/>
                </a:lnTo>
                <a:lnTo>
                  <a:pt x="4701291" y="4834232"/>
                </a:lnTo>
                <a:lnTo>
                  <a:pt x="0" y="4834232"/>
                </a:lnTo>
                <a:lnTo>
                  <a:pt x="0" y="0"/>
                </a:lnTo>
                <a:close/>
              </a:path>
            </a:pathLst>
          </a:custGeom>
          <a:blipFill>
            <a:blip r:embed="rId8"/>
            <a:stretch>
              <a:fillRect l="0" t="0" r="0" b="0"/>
            </a:stretch>
          </a:blipFill>
        </p:spPr>
      </p:sp>
      <p:sp>
        <p:nvSpPr>
          <p:cNvPr name="TextBox 22" id="22"/>
          <p:cNvSpPr txBox="true"/>
          <p:nvPr/>
        </p:nvSpPr>
        <p:spPr>
          <a:xfrm rot="0">
            <a:off x="7525678" y="2179955"/>
            <a:ext cx="3888645" cy="523875"/>
          </a:xfrm>
          <a:prstGeom prst="rect">
            <a:avLst/>
          </a:prstGeom>
        </p:spPr>
        <p:txBody>
          <a:bodyPr anchor="t" rtlCol="false" tIns="0" lIns="0" bIns="0" rIns="0">
            <a:spAutoFit/>
          </a:bodyPr>
          <a:lstStyle/>
          <a:p>
            <a:pPr algn="ctr">
              <a:lnSpc>
                <a:spcPts val="4200"/>
              </a:lnSpc>
            </a:pPr>
            <a:r>
              <a:rPr lang="en-US" sz="3000" b="true">
                <a:solidFill>
                  <a:srgbClr val="F6574C"/>
                </a:solidFill>
                <a:latin typeface="Quicksand Bold"/>
                <a:ea typeface="Quicksand Bold"/>
                <a:cs typeface="Quicksand Bold"/>
                <a:sym typeface="Quicksand Bold"/>
              </a:rPr>
              <a:t>IQIYI</a:t>
            </a:r>
          </a:p>
        </p:txBody>
      </p:sp>
      <p:sp>
        <p:nvSpPr>
          <p:cNvPr name="TextBox 23" id="23"/>
          <p:cNvSpPr txBox="true"/>
          <p:nvPr/>
        </p:nvSpPr>
        <p:spPr>
          <a:xfrm rot="0">
            <a:off x="4319461" y="1123950"/>
            <a:ext cx="9649079" cy="112268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WORD CLOUD</a:t>
            </a:r>
          </a:p>
        </p:txBody>
      </p:sp>
      <p:sp>
        <p:nvSpPr>
          <p:cNvPr name="TextBox 24" id="24"/>
          <p:cNvSpPr txBox="true"/>
          <p:nvPr/>
        </p:nvSpPr>
        <p:spPr>
          <a:xfrm rot="0">
            <a:off x="12792075" y="3029159"/>
            <a:ext cx="3888645" cy="523875"/>
          </a:xfrm>
          <a:prstGeom prst="rect">
            <a:avLst/>
          </a:prstGeom>
        </p:spPr>
        <p:txBody>
          <a:bodyPr anchor="t" rtlCol="false" tIns="0" lIns="0" bIns="0" rIns="0">
            <a:spAutoFit/>
          </a:bodyPr>
          <a:lstStyle/>
          <a:p>
            <a:pPr algn="ctr">
              <a:lnSpc>
                <a:spcPts val="4200"/>
              </a:lnSpc>
            </a:pPr>
            <a:r>
              <a:rPr lang="en-US" sz="3000" b="true">
                <a:solidFill>
                  <a:srgbClr val="AA001D"/>
                </a:solidFill>
                <a:latin typeface="Quicksand Bold"/>
                <a:ea typeface="Quicksand Bold"/>
                <a:cs typeface="Quicksand Bold"/>
                <a:sym typeface="Quicksand Bold"/>
              </a:rPr>
              <a:t>Negatif</a:t>
            </a:r>
          </a:p>
        </p:txBody>
      </p:sp>
      <p:sp>
        <p:nvSpPr>
          <p:cNvPr name="TextBox 25" id="25"/>
          <p:cNvSpPr txBox="true"/>
          <p:nvPr/>
        </p:nvSpPr>
        <p:spPr>
          <a:xfrm rot="0">
            <a:off x="7199677" y="3029159"/>
            <a:ext cx="3888645" cy="523875"/>
          </a:xfrm>
          <a:prstGeom prst="rect">
            <a:avLst/>
          </a:prstGeom>
        </p:spPr>
        <p:txBody>
          <a:bodyPr anchor="t" rtlCol="false" tIns="0" lIns="0" bIns="0" rIns="0">
            <a:spAutoFit/>
          </a:bodyPr>
          <a:lstStyle/>
          <a:p>
            <a:pPr algn="ctr">
              <a:lnSpc>
                <a:spcPts val="4200"/>
              </a:lnSpc>
            </a:pPr>
            <a:r>
              <a:rPr lang="en-US" b="true" sz="3000">
                <a:solidFill>
                  <a:srgbClr val="BE4CFF"/>
                </a:solidFill>
                <a:latin typeface="Quicksand Bold"/>
                <a:ea typeface="Quicksand Bold"/>
                <a:cs typeface="Quicksand Bold"/>
                <a:sym typeface="Quicksand Bold"/>
              </a:rPr>
              <a:t>Netral</a:t>
            </a:r>
          </a:p>
        </p:txBody>
      </p:sp>
      <p:sp>
        <p:nvSpPr>
          <p:cNvPr name="TextBox 26" id="26"/>
          <p:cNvSpPr txBox="true"/>
          <p:nvPr/>
        </p:nvSpPr>
        <p:spPr>
          <a:xfrm rot="0">
            <a:off x="1608502" y="3029159"/>
            <a:ext cx="3888645" cy="523875"/>
          </a:xfrm>
          <a:prstGeom prst="rect">
            <a:avLst/>
          </a:prstGeom>
        </p:spPr>
        <p:txBody>
          <a:bodyPr anchor="t" rtlCol="false" tIns="0" lIns="0" bIns="0" rIns="0">
            <a:spAutoFit/>
          </a:bodyPr>
          <a:lstStyle/>
          <a:p>
            <a:pPr algn="ctr">
              <a:lnSpc>
                <a:spcPts val="4200"/>
              </a:lnSpc>
            </a:pPr>
            <a:r>
              <a:rPr lang="en-US" b="true" sz="3000">
                <a:solidFill>
                  <a:srgbClr val="65AC6F"/>
                </a:solidFill>
                <a:latin typeface="Quicksand Bold"/>
                <a:ea typeface="Quicksand Bold"/>
                <a:cs typeface="Quicksand Bold"/>
                <a:sym typeface="Quicksand Bold"/>
              </a:rPr>
              <a:t>Positif</a:t>
            </a:r>
          </a:p>
        </p:txBody>
      </p:sp>
      <p:sp>
        <p:nvSpPr>
          <p:cNvPr name="Freeform 27" id="27"/>
          <p:cNvSpPr/>
          <p:nvPr/>
        </p:nvSpPr>
        <p:spPr>
          <a:xfrm flipH="false" flipV="false" rot="890905">
            <a:off x="-971674" y="126591"/>
            <a:ext cx="4000748" cy="2340438"/>
          </a:xfrm>
          <a:custGeom>
            <a:avLst/>
            <a:gdLst/>
            <a:ahLst/>
            <a:cxnLst/>
            <a:rect r="r" b="b" t="t" l="l"/>
            <a:pathLst>
              <a:path h="2340438" w="4000748">
                <a:moveTo>
                  <a:pt x="0" y="0"/>
                </a:moveTo>
                <a:lnTo>
                  <a:pt x="4000748" y="0"/>
                </a:lnTo>
                <a:lnTo>
                  <a:pt x="4000748" y="2340438"/>
                </a:lnTo>
                <a:lnTo>
                  <a:pt x="0" y="23404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324434"/>
            <a:ext cx="5048250" cy="5587791"/>
            <a:chOff x="0" y="0"/>
            <a:chExt cx="1495559" cy="1655399"/>
          </a:xfrm>
        </p:grpSpPr>
        <p:sp>
          <p:nvSpPr>
            <p:cNvPr name="Freeform 3" id="3"/>
            <p:cNvSpPr/>
            <p:nvPr/>
          </p:nvSpPr>
          <p:spPr>
            <a:xfrm flipH="false" flipV="false" rot="0">
              <a:off x="0" y="0"/>
              <a:ext cx="1495559" cy="1655399"/>
            </a:xfrm>
            <a:custGeom>
              <a:avLst/>
              <a:gdLst/>
              <a:ahLst/>
              <a:cxnLst/>
              <a:rect r="r" b="b" t="t" l="l"/>
              <a:pathLst>
                <a:path h="1655399" w="1495559">
                  <a:moveTo>
                    <a:pt x="78213" y="0"/>
                  </a:moveTo>
                  <a:lnTo>
                    <a:pt x="1417346" y="0"/>
                  </a:lnTo>
                  <a:cubicBezTo>
                    <a:pt x="1438089" y="0"/>
                    <a:pt x="1457983" y="8240"/>
                    <a:pt x="1472651" y="22908"/>
                  </a:cubicBezTo>
                  <a:cubicBezTo>
                    <a:pt x="1487318" y="37576"/>
                    <a:pt x="1495559" y="57469"/>
                    <a:pt x="1495559" y="78213"/>
                  </a:cubicBezTo>
                  <a:lnTo>
                    <a:pt x="1495559" y="1577186"/>
                  </a:lnTo>
                  <a:cubicBezTo>
                    <a:pt x="1495559" y="1620382"/>
                    <a:pt x="1460542" y="1655399"/>
                    <a:pt x="1417346" y="1655399"/>
                  </a:cubicBezTo>
                  <a:lnTo>
                    <a:pt x="78213" y="1655399"/>
                  </a:lnTo>
                  <a:cubicBezTo>
                    <a:pt x="35017" y="1655399"/>
                    <a:pt x="0" y="1620382"/>
                    <a:pt x="0" y="1577186"/>
                  </a:cubicBezTo>
                  <a:lnTo>
                    <a:pt x="0" y="78213"/>
                  </a:lnTo>
                  <a:cubicBezTo>
                    <a:pt x="0" y="35017"/>
                    <a:pt x="35017" y="0"/>
                    <a:pt x="78213" y="0"/>
                  </a:cubicBezTo>
                  <a:close/>
                </a:path>
              </a:pathLst>
            </a:custGeom>
            <a:solidFill>
              <a:srgbClr val="D3E8BB"/>
            </a:solidFill>
          </p:spPr>
        </p:sp>
        <p:sp>
          <p:nvSpPr>
            <p:cNvPr name="TextBox 4" id="4"/>
            <p:cNvSpPr txBox="true"/>
            <p:nvPr/>
          </p:nvSpPr>
          <p:spPr>
            <a:xfrm>
              <a:off x="0" y="-38100"/>
              <a:ext cx="1495559" cy="169349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619875" y="3324434"/>
            <a:ext cx="5048250" cy="5587791"/>
            <a:chOff x="0" y="0"/>
            <a:chExt cx="1495559" cy="1655399"/>
          </a:xfrm>
        </p:grpSpPr>
        <p:sp>
          <p:nvSpPr>
            <p:cNvPr name="Freeform 6" id="6"/>
            <p:cNvSpPr/>
            <p:nvPr/>
          </p:nvSpPr>
          <p:spPr>
            <a:xfrm flipH="false" flipV="false" rot="0">
              <a:off x="0" y="0"/>
              <a:ext cx="1495559" cy="1655399"/>
            </a:xfrm>
            <a:custGeom>
              <a:avLst/>
              <a:gdLst/>
              <a:ahLst/>
              <a:cxnLst/>
              <a:rect r="r" b="b" t="t" l="l"/>
              <a:pathLst>
                <a:path h="1655399" w="1495559">
                  <a:moveTo>
                    <a:pt x="78213" y="0"/>
                  </a:moveTo>
                  <a:lnTo>
                    <a:pt x="1417346" y="0"/>
                  </a:lnTo>
                  <a:cubicBezTo>
                    <a:pt x="1438089" y="0"/>
                    <a:pt x="1457983" y="8240"/>
                    <a:pt x="1472651" y="22908"/>
                  </a:cubicBezTo>
                  <a:cubicBezTo>
                    <a:pt x="1487318" y="37576"/>
                    <a:pt x="1495559" y="57469"/>
                    <a:pt x="1495559" y="78213"/>
                  </a:cubicBezTo>
                  <a:lnTo>
                    <a:pt x="1495559" y="1577186"/>
                  </a:lnTo>
                  <a:cubicBezTo>
                    <a:pt x="1495559" y="1620382"/>
                    <a:pt x="1460542" y="1655399"/>
                    <a:pt x="1417346" y="1655399"/>
                  </a:cubicBezTo>
                  <a:lnTo>
                    <a:pt x="78213" y="1655399"/>
                  </a:lnTo>
                  <a:cubicBezTo>
                    <a:pt x="35017" y="1655399"/>
                    <a:pt x="0" y="1620382"/>
                    <a:pt x="0" y="1577186"/>
                  </a:cubicBezTo>
                  <a:lnTo>
                    <a:pt x="0" y="78213"/>
                  </a:lnTo>
                  <a:cubicBezTo>
                    <a:pt x="0" y="35017"/>
                    <a:pt x="35017" y="0"/>
                    <a:pt x="78213" y="0"/>
                  </a:cubicBezTo>
                  <a:close/>
                </a:path>
              </a:pathLst>
            </a:custGeom>
            <a:solidFill>
              <a:srgbClr val="D7CBFF"/>
            </a:solidFill>
          </p:spPr>
        </p:sp>
        <p:sp>
          <p:nvSpPr>
            <p:cNvPr name="TextBox 7" id="7"/>
            <p:cNvSpPr txBox="true"/>
            <p:nvPr/>
          </p:nvSpPr>
          <p:spPr>
            <a:xfrm>
              <a:off x="0" y="-38100"/>
              <a:ext cx="1495559" cy="169349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211050" y="3324434"/>
            <a:ext cx="5048250" cy="5587791"/>
            <a:chOff x="0" y="0"/>
            <a:chExt cx="1495559" cy="1655399"/>
          </a:xfrm>
        </p:grpSpPr>
        <p:sp>
          <p:nvSpPr>
            <p:cNvPr name="Freeform 9" id="9"/>
            <p:cNvSpPr/>
            <p:nvPr/>
          </p:nvSpPr>
          <p:spPr>
            <a:xfrm flipH="false" flipV="false" rot="0">
              <a:off x="0" y="0"/>
              <a:ext cx="1495559" cy="1655399"/>
            </a:xfrm>
            <a:custGeom>
              <a:avLst/>
              <a:gdLst/>
              <a:ahLst/>
              <a:cxnLst/>
              <a:rect r="r" b="b" t="t" l="l"/>
              <a:pathLst>
                <a:path h="1655399" w="1495559">
                  <a:moveTo>
                    <a:pt x="78213" y="0"/>
                  </a:moveTo>
                  <a:lnTo>
                    <a:pt x="1417346" y="0"/>
                  </a:lnTo>
                  <a:cubicBezTo>
                    <a:pt x="1438089" y="0"/>
                    <a:pt x="1457983" y="8240"/>
                    <a:pt x="1472651" y="22908"/>
                  </a:cubicBezTo>
                  <a:cubicBezTo>
                    <a:pt x="1487318" y="37576"/>
                    <a:pt x="1495559" y="57469"/>
                    <a:pt x="1495559" y="78213"/>
                  </a:cubicBezTo>
                  <a:lnTo>
                    <a:pt x="1495559" y="1577186"/>
                  </a:lnTo>
                  <a:cubicBezTo>
                    <a:pt x="1495559" y="1620382"/>
                    <a:pt x="1460542" y="1655399"/>
                    <a:pt x="1417346" y="1655399"/>
                  </a:cubicBezTo>
                  <a:lnTo>
                    <a:pt x="78213" y="1655399"/>
                  </a:lnTo>
                  <a:cubicBezTo>
                    <a:pt x="35017" y="1655399"/>
                    <a:pt x="0" y="1620382"/>
                    <a:pt x="0" y="1577186"/>
                  </a:cubicBezTo>
                  <a:lnTo>
                    <a:pt x="0" y="78213"/>
                  </a:lnTo>
                  <a:cubicBezTo>
                    <a:pt x="0" y="35017"/>
                    <a:pt x="35017" y="0"/>
                    <a:pt x="78213" y="0"/>
                  </a:cubicBezTo>
                  <a:close/>
                </a:path>
              </a:pathLst>
            </a:custGeom>
            <a:solidFill>
              <a:srgbClr val="E59187"/>
            </a:solidFill>
          </p:spPr>
        </p:sp>
        <p:sp>
          <p:nvSpPr>
            <p:cNvPr name="TextBox 10" id="10"/>
            <p:cNvSpPr txBox="true"/>
            <p:nvPr/>
          </p:nvSpPr>
          <p:spPr>
            <a:xfrm>
              <a:off x="0" y="-38100"/>
              <a:ext cx="1495559" cy="169349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1397118">
            <a:off x="14403274" y="935256"/>
            <a:ext cx="3931222" cy="1680597"/>
          </a:xfrm>
          <a:custGeom>
            <a:avLst/>
            <a:gdLst/>
            <a:ahLst/>
            <a:cxnLst/>
            <a:rect r="r" b="b" t="t" l="l"/>
            <a:pathLst>
              <a:path h="1680597" w="3931222">
                <a:moveTo>
                  <a:pt x="0" y="0"/>
                </a:moveTo>
                <a:lnTo>
                  <a:pt x="3931222" y="0"/>
                </a:lnTo>
                <a:lnTo>
                  <a:pt x="3931222" y="1680597"/>
                </a:lnTo>
                <a:lnTo>
                  <a:pt x="0" y="1680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20382785" y="-2748519"/>
            <a:ext cx="20697110" cy="13751241"/>
            <a:chOff x="0" y="0"/>
            <a:chExt cx="27596147" cy="18334987"/>
          </a:xfrm>
        </p:grpSpPr>
        <p:sp>
          <p:nvSpPr>
            <p:cNvPr name="Freeform 13" id="1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sp>
        <p:nvSpPr>
          <p:cNvPr name="Freeform 19" id="19"/>
          <p:cNvSpPr/>
          <p:nvPr/>
        </p:nvSpPr>
        <p:spPr>
          <a:xfrm flipH="false" flipV="false" rot="890905">
            <a:off x="-971674" y="126591"/>
            <a:ext cx="4000748" cy="2340438"/>
          </a:xfrm>
          <a:custGeom>
            <a:avLst/>
            <a:gdLst/>
            <a:ahLst/>
            <a:cxnLst/>
            <a:rect r="r" b="b" t="t" l="l"/>
            <a:pathLst>
              <a:path h="2340438" w="4000748">
                <a:moveTo>
                  <a:pt x="0" y="0"/>
                </a:moveTo>
                <a:lnTo>
                  <a:pt x="4000748" y="0"/>
                </a:lnTo>
                <a:lnTo>
                  <a:pt x="4000748" y="2340438"/>
                </a:lnTo>
                <a:lnTo>
                  <a:pt x="0" y="2340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6791325" y="3847165"/>
            <a:ext cx="4715822" cy="4849174"/>
          </a:xfrm>
          <a:custGeom>
            <a:avLst/>
            <a:gdLst/>
            <a:ahLst/>
            <a:cxnLst/>
            <a:rect r="r" b="b" t="t" l="l"/>
            <a:pathLst>
              <a:path h="4849174" w="4715822">
                <a:moveTo>
                  <a:pt x="0" y="0"/>
                </a:moveTo>
                <a:lnTo>
                  <a:pt x="4715822" y="0"/>
                </a:lnTo>
                <a:lnTo>
                  <a:pt x="4715822" y="4849174"/>
                </a:lnTo>
                <a:lnTo>
                  <a:pt x="0" y="4849174"/>
                </a:lnTo>
                <a:lnTo>
                  <a:pt x="0" y="0"/>
                </a:lnTo>
                <a:close/>
              </a:path>
            </a:pathLst>
          </a:custGeom>
          <a:blipFill>
            <a:blip r:embed="rId8"/>
            <a:stretch>
              <a:fillRect l="0" t="0" r="0" b="0"/>
            </a:stretch>
          </a:blipFill>
        </p:spPr>
      </p:sp>
      <p:sp>
        <p:nvSpPr>
          <p:cNvPr name="Freeform 21" id="21"/>
          <p:cNvSpPr/>
          <p:nvPr/>
        </p:nvSpPr>
        <p:spPr>
          <a:xfrm flipH="false" flipV="false" rot="0">
            <a:off x="1190417" y="3862107"/>
            <a:ext cx="4724817" cy="4858423"/>
          </a:xfrm>
          <a:custGeom>
            <a:avLst/>
            <a:gdLst/>
            <a:ahLst/>
            <a:cxnLst/>
            <a:rect r="r" b="b" t="t" l="l"/>
            <a:pathLst>
              <a:path h="4858423" w="4724817">
                <a:moveTo>
                  <a:pt x="0" y="0"/>
                </a:moveTo>
                <a:lnTo>
                  <a:pt x="4724816" y="0"/>
                </a:lnTo>
                <a:lnTo>
                  <a:pt x="4724816" y="4858423"/>
                </a:lnTo>
                <a:lnTo>
                  <a:pt x="0" y="4858423"/>
                </a:lnTo>
                <a:lnTo>
                  <a:pt x="0" y="0"/>
                </a:lnTo>
                <a:close/>
              </a:path>
            </a:pathLst>
          </a:custGeom>
          <a:blipFill>
            <a:blip r:embed="rId9"/>
            <a:stretch>
              <a:fillRect l="0" t="0" r="0" b="0"/>
            </a:stretch>
          </a:blipFill>
        </p:spPr>
      </p:sp>
      <p:sp>
        <p:nvSpPr>
          <p:cNvPr name="Freeform 22" id="22"/>
          <p:cNvSpPr/>
          <p:nvPr/>
        </p:nvSpPr>
        <p:spPr>
          <a:xfrm flipH="false" flipV="false" rot="0">
            <a:off x="12389392" y="3893785"/>
            <a:ext cx="4694010" cy="4826746"/>
          </a:xfrm>
          <a:custGeom>
            <a:avLst/>
            <a:gdLst/>
            <a:ahLst/>
            <a:cxnLst/>
            <a:rect r="r" b="b" t="t" l="l"/>
            <a:pathLst>
              <a:path h="4826746" w="4694010">
                <a:moveTo>
                  <a:pt x="0" y="0"/>
                </a:moveTo>
                <a:lnTo>
                  <a:pt x="4694011" y="0"/>
                </a:lnTo>
                <a:lnTo>
                  <a:pt x="4694011" y="4826745"/>
                </a:lnTo>
                <a:lnTo>
                  <a:pt x="0" y="4826745"/>
                </a:lnTo>
                <a:lnTo>
                  <a:pt x="0" y="0"/>
                </a:lnTo>
                <a:close/>
              </a:path>
            </a:pathLst>
          </a:custGeom>
          <a:blipFill>
            <a:blip r:embed="rId10"/>
            <a:stretch>
              <a:fillRect l="0" t="0" r="0" b="0"/>
            </a:stretch>
          </a:blipFill>
        </p:spPr>
      </p:sp>
      <p:sp>
        <p:nvSpPr>
          <p:cNvPr name="TextBox 23" id="23"/>
          <p:cNvSpPr txBox="true"/>
          <p:nvPr/>
        </p:nvSpPr>
        <p:spPr>
          <a:xfrm rot="0">
            <a:off x="7525678" y="2179955"/>
            <a:ext cx="3888645" cy="523875"/>
          </a:xfrm>
          <a:prstGeom prst="rect">
            <a:avLst/>
          </a:prstGeom>
        </p:spPr>
        <p:txBody>
          <a:bodyPr anchor="t" rtlCol="false" tIns="0" lIns="0" bIns="0" rIns="0">
            <a:spAutoFit/>
          </a:bodyPr>
          <a:lstStyle/>
          <a:p>
            <a:pPr algn="ctr">
              <a:lnSpc>
                <a:spcPts val="4200"/>
              </a:lnSpc>
            </a:pPr>
            <a:r>
              <a:rPr lang="en-US" sz="3000" b="true">
                <a:solidFill>
                  <a:srgbClr val="F6574C"/>
                </a:solidFill>
                <a:latin typeface="Quicksand Bold"/>
                <a:ea typeface="Quicksand Bold"/>
                <a:cs typeface="Quicksand Bold"/>
                <a:sym typeface="Quicksand Bold"/>
              </a:rPr>
              <a:t>FREEREELS</a:t>
            </a:r>
          </a:p>
        </p:txBody>
      </p:sp>
      <p:sp>
        <p:nvSpPr>
          <p:cNvPr name="TextBox 24" id="24"/>
          <p:cNvSpPr txBox="true"/>
          <p:nvPr/>
        </p:nvSpPr>
        <p:spPr>
          <a:xfrm rot="0">
            <a:off x="4319461" y="1123950"/>
            <a:ext cx="9649079" cy="112268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WORD CLOUD</a:t>
            </a:r>
          </a:p>
        </p:txBody>
      </p:sp>
      <p:sp>
        <p:nvSpPr>
          <p:cNvPr name="TextBox 25" id="25"/>
          <p:cNvSpPr txBox="true"/>
          <p:nvPr/>
        </p:nvSpPr>
        <p:spPr>
          <a:xfrm rot="0">
            <a:off x="12792075" y="3029159"/>
            <a:ext cx="3888645" cy="523875"/>
          </a:xfrm>
          <a:prstGeom prst="rect">
            <a:avLst/>
          </a:prstGeom>
        </p:spPr>
        <p:txBody>
          <a:bodyPr anchor="t" rtlCol="false" tIns="0" lIns="0" bIns="0" rIns="0">
            <a:spAutoFit/>
          </a:bodyPr>
          <a:lstStyle/>
          <a:p>
            <a:pPr algn="ctr">
              <a:lnSpc>
                <a:spcPts val="4200"/>
              </a:lnSpc>
            </a:pPr>
            <a:r>
              <a:rPr lang="en-US" sz="3000" b="true">
                <a:solidFill>
                  <a:srgbClr val="AA001D"/>
                </a:solidFill>
                <a:latin typeface="Quicksand Bold"/>
                <a:ea typeface="Quicksand Bold"/>
                <a:cs typeface="Quicksand Bold"/>
                <a:sym typeface="Quicksand Bold"/>
              </a:rPr>
              <a:t>Negatif</a:t>
            </a:r>
          </a:p>
        </p:txBody>
      </p:sp>
      <p:sp>
        <p:nvSpPr>
          <p:cNvPr name="TextBox 26" id="26"/>
          <p:cNvSpPr txBox="true"/>
          <p:nvPr/>
        </p:nvSpPr>
        <p:spPr>
          <a:xfrm rot="0">
            <a:off x="7199677" y="3029159"/>
            <a:ext cx="3888645" cy="523875"/>
          </a:xfrm>
          <a:prstGeom prst="rect">
            <a:avLst/>
          </a:prstGeom>
        </p:spPr>
        <p:txBody>
          <a:bodyPr anchor="t" rtlCol="false" tIns="0" lIns="0" bIns="0" rIns="0">
            <a:spAutoFit/>
          </a:bodyPr>
          <a:lstStyle/>
          <a:p>
            <a:pPr algn="ctr">
              <a:lnSpc>
                <a:spcPts val="4200"/>
              </a:lnSpc>
            </a:pPr>
            <a:r>
              <a:rPr lang="en-US" b="true" sz="3000">
                <a:solidFill>
                  <a:srgbClr val="BE4CFF"/>
                </a:solidFill>
                <a:latin typeface="Quicksand Bold"/>
                <a:ea typeface="Quicksand Bold"/>
                <a:cs typeface="Quicksand Bold"/>
                <a:sym typeface="Quicksand Bold"/>
              </a:rPr>
              <a:t>Netral</a:t>
            </a:r>
          </a:p>
        </p:txBody>
      </p:sp>
      <p:sp>
        <p:nvSpPr>
          <p:cNvPr name="TextBox 27" id="27"/>
          <p:cNvSpPr txBox="true"/>
          <p:nvPr/>
        </p:nvSpPr>
        <p:spPr>
          <a:xfrm rot="0">
            <a:off x="1608502" y="3029159"/>
            <a:ext cx="3888645" cy="523875"/>
          </a:xfrm>
          <a:prstGeom prst="rect">
            <a:avLst/>
          </a:prstGeom>
        </p:spPr>
        <p:txBody>
          <a:bodyPr anchor="t" rtlCol="false" tIns="0" lIns="0" bIns="0" rIns="0">
            <a:spAutoFit/>
          </a:bodyPr>
          <a:lstStyle/>
          <a:p>
            <a:pPr algn="ctr">
              <a:lnSpc>
                <a:spcPts val="4200"/>
              </a:lnSpc>
            </a:pPr>
            <a:r>
              <a:rPr lang="en-US" b="true" sz="3000">
                <a:solidFill>
                  <a:srgbClr val="65AC6F"/>
                </a:solidFill>
                <a:latin typeface="Quicksand Bold"/>
                <a:ea typeface="Quicksand Bold"/>
                <a:cs typeface="Quicksand Bold"/>
                <a:sym typeface="Quicksand Bold"/>
              </a:rPr>
              <a:t>Positif</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393" y="4388803"/>
            <a:ext cx="5826138" cy="3874846"/>
            <a:chOff x="0" y="0"/>
            <a:chExt cx="1726010" cy="1147934"/>
          </a:xfrm>
        </p:grpSpPr>
        <p:sp>
          <p:nvSpPr>
            <p:cNvPr name="Freeform 3" id="3"/>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3E8BB"/>
            </a:solidFill>
          </p:spPr>
        </p:sp>
        <p:sp>
          <p:nvSpPr>
            <p:cNvPr name="TextBox 4" id="4"/>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43649" y="1864156"/>
            <a:ext cx="16230600" cy="1122680"/>
          </a:xfrm>
          <a:prstGeom prst="rect">
            <a:avLst/>
          </a:prstGeom>
        </p:spPr>
        <p:txBody>
          <a:bodyPr anchor="t" rtlCol="false" tIns="0" lIns="0" bIns="0" rIns="0">
            <a:spAutoFit/>
          </a:bodyPr>
          <a:lstStyle/>
          <a:p>
            <a:pPr algn="l">
              <a:lnSpc>
                <a:spcPts val="8560"/>
              </a:lnSpc>
            </a:pPr>
            <a:r>
              <a:rPr lang="en-US" sz="8000">
                <a:solidFill>
                  <a:srgbClr val="F4C366"/>
                </a:solidFill>
                <a:latin typeface="Boulder"/>
                <a:ea typeface="Boulder"/>
                <a:cs typeface="Boulder"/>
                <a:sym typeface="Boulder"/>
              </a:rPr>
              <a:t>2-gram melolo</a:t>
            </a:r>
          </a:p>
        </p:txBody>
      </p:sp>
      <p:sp>
        <p:nvSpPr>
          <p:cNvPr name="Freeform 6" id="6"/>
          <p:cNvSpPr/>
          <p:nvPr/>
        </p:nvSpPr>
        <p:spPr>
          <a:xfrm flipH="true" flipV="false" rot="-1283279">
            <a:off x="14603111" y="-675217"/>
            <a:ext cx="5312379" cy="3107741"/>
          </a:xfrm>
          <a:custGeom>
            <a:avLst/>
            <a:gdLst/>
            <a:ahLst/>
            <a:cxnLst/>
            <a:rect r="r" b="b" t="t" l="l"/>
            <a:pathLst>
              <a:path h="3107741" w="5312379">
                <a:moveTo>
                  <a:pt x="5312378" y="0"/>
                </a:moveTo>
                <a:lnTo>
                  <a:pt x="0" y="0"/>
                </a:lnTo>
                <a:lnTo>
                  <a:pt x="0" y="3107742"/>
                </a:lnTo>
                <a:lnTo>
                  <a:pt x="5312378" y="3107742"/>
                </a:lnTo>
                <a:lnTo>
                  <a:pt x="53123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535526">
            <a:off x="11754264" y="-157113"/>
            <a:ext cx="2333088" cy="2371627"/>
          </a:xfrm>
          <a:custGeom>
            <a:avLst/>
            <a:gdLst/>
            <a:ahLst/>
            <a:cxnLst/>
            <a:rect r="r" b="b" t="t" l="l"/>
            <a:pathLst>
              <a:path h="2371627" w="2333088">
                <a:moveTo>
                  <a:pt x="2333088" y="0"/>
                </a:moveTo>
                <a:lnTo>
                  <a:pt x="0" y="0"/>
                </a:lnTo>
                <a:lnTo>
                  <a:pt x="0" y="2371626"/>
                </a:lnTo>
                <a:lnTo>
                  <a:pt x="2333088" y="2371626"/>
                </a:lnTo>
                <a:lnTo>
                  <a:pt x="23330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230931" y="4388803"/>
            <a:ext cx="5826138" cy="3874846"/>
            <a:chOff x="0" y="0"/>
            <a:chExt cx="1726010" cy="1147934"/>
          </a:xfrm>
        </p:grpSpPr>
        <p:sp>
          <p:nvSpPr>
            <p:cNvPr name="Freeform 9" id="9"/>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7CBFF"/>
            </a:solidFill>
          </p:spPr>
        </p:sp>
        <p:sp>
          <p:nvSpPr>
            <p:cNvPr name="TextBox 10" id="10"/>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209469" y="4388803"/>
            <a:ext cx="5826138" cy="3874846"/>
            <a:chOff x="0" y="0"/>
            <a:chExt cx="1726010" cy="1147934"/>
          </a:xfrm>
        </p:grpSpPr>
        <p:sp>
          <p:nvSpPr>
            <p:cNvPr name="Freeform 12" id="12"/>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E59187"/>
            </a:solidFill>
          </p:spPr>
        </p:sp>
        <p:sp>
          <p:nvSpPr>
            <p:cNvPr name="TextBox 13" id="13"/>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467045" y="4761144"/>
            <a:ext cx="5396834" cy="3130164"/>
          </a:xfrm>
          <a:custGeom>
            <a:avLst/>
            <a:gdLst/>
            <a:ahLst/>
            <a:cxnLst/>
            <a:rect r="r" b="b" t="t" l="l"/>
            <a:pathLst>
              <a:path h="3130164" w="5396834">
                <a:moveTo>
                  <a:pt x="0" y="0"/>
                </a:moveTo>
                <a:lnTo>
                  <a:pt x="5396834" y="0"/>
                </a:lnTo>
                <a:lnTo>
                  <a:pt x="5396834" y="3130163"/>
                </a:lnTo>
                <a:lnTo>
                  <a:pt x="0" y="3130163"/>
                </a:lnTo>
                <a:lnTo>
                  <a:pt x="0" y="0"/>
                </a:lnTo>
                <a:close/>
              </a:path>
            </a:pathLst>
          </a:custGeom>
          <a:blipFill>
            <a:blip r:embed="rId6"/>
            <a:stretch>
              <a:fillRect l="0" t="0" r="0" b="0"/>
            </a:stretch>
          </a:blipFill>
        </p:spPr>
      </p:sp>
      <p:sp>
        <p:nvSpPr>
          <p:cNvPr name="Freeform 15" id="15"/>
          <p:cNvSpPr/>
          <p:nvPr/>
        </p:nvSpPr>
        <p:spPr>
          <a:xfrm flipH="false" flipV="false" rot="0">
            <a:off x="6445583" y="4878440"/>
            <a:ext cx="5396834" cy="3130164"/>
          </a:xfrm>
          <a:custGeom>
            <a:avLst/>
            <a:gdLst/>
            <a:ahLst/>
            <a:cxnLst/>
            <a:rect r="r" b="b" t="t" l="l"/>
            <a:pathLst>
              <a:path h="3130164" w="5396834">
                <a:moveTo>
                  <a:pt x="0" y="0"/>
                </a:moveTo>
                <a:lnTo>
                  <a:pt x="5396834" y="0"/>
                </a:lnTo>
                <a:lnTo>
                  <a:pt x="5396834" y="3130164"/>
                </a:lnTo>
                <a:lnTo>
                  <a:pt x="0" y="3130164"/>
                </a:lnTo>
                <a:lnTo>
                  <a:pt x="0" y="0"/>
                </a:lnTo>
                <a:close/>
              </a:path>
            </a:pathLst>
          </a:custGeom>
          <a:blipFill>
            <a:blip r:embed="rId7"/>
            <a:stretch>
              <a:fillRect l="0" t="0" r="0" b="0"/>
            </a:stretch>
          </a:blipFill>
        </p:spPr>
      </p:sp>
      <p:sp>
        <p:nvSpPr>
          <p:cNvPr name="Freeform 16" id="16"/>
          <p:cNvSpPr/>
          <p:nvPr/>
        </p:nvSpPr>
        <p:spPr>
          <a:xfrm flipH="false" flipV="false" rot="0">
            <a:off x="12376320" y="4822991"/>
            <a:ext cx="5492437" cy="3185613"/>
          </a:xfrm>
          <a:custGeom>
            <a:avLst/>
            <a:gdLst/>
            <a:ahLst/>
            <a:cxnLst/>
            <a:rect r="r" b="b" t="t" l="l"/>
            <a:pathLst>
              <a:path h="3185613" w="5492437">
                <a:moveTo>
                  <a:pt x="0" y="0"/>
                </a:moveTo>
                <a:lnTo>
                  <a:pt x="5492437" y="0"/>
                </a:lnTo>
                <a:lnTo>
                  <a:pt x="5492437" y="3185613"/>
                </a:lnTo>
                <a:lnTo>
                  <a:pt x="0" y="3185613"/>
                </a:lnTo>
                <a:lnTo>
                  <a:pt x="0" y="0"/>
                </a:lnTo>
                <a:close/>
              </a:path>
            </a:pathLst>
          </a:custGeom>
          <a:blipFill>
            <a:blip r:embed="rId8"/>
            <a:stretch>
              <a:fillRect l="0" t="0" r="0" b="0"/>
            </a:stretch>
          </a:blipFill>
        </p:spPr>
      </p:sp>
      <p:sp>
        <p:nvSpPr>
          <p:cNvPr name="TextBox 17" id="17"/>
          <p:cNvSpPr txBox="true"/>
          <p:nvPr/>
        </p:nvSpPr>
        <p:spPr>
          <a:xfrm rot="0">
            <a:off x="1221139" y="4093528"/>
            <a:ext cx="3888645" cy="523875"/>
          </a:xfrm>
          <a:prstGeom prst="rect">
            <a:avLst/>
          </a:prstGeom>
        </p:spPr>
        <p:txBody>
          <a:bodyPr anchor="t" rtlCol="false" tIns="0" lIns="0" bIns="0" rIns="0">
            <a:spAutoFit/>
          </a:bodyPr>
          <a:lstStyle/>
          <a:p>
            <a:pPr algn="ctr">
              <a:lnSpc>
                <a:spcPts val="4200"/>
              </a:lnSpc>
            </a:pPr>
            <a:r>
              <a:rPr lang="en-US" b="true" sz="3000">
                <a:solidFill>
                  <a:srgbClr val="65AC6F"/>
                </a:solidFill>
                <a:latin typeface="Quicksand Bold"/>
                <a:ea typeface="Quicksand Bold"/>
                <a:cs typeface="Quicksand Bold"/>
                <a:sym typeface="Quicksand Bold"/>
              </a:rPr>
              <a:t>Positif</a:t>
            </a:r>
          </a:p>
        </p:txBody>
      </p:sp>
      <p:sp>
        <p:nvSpPr>
          <p:cNvPr name="TextBox 18" id="18"/>
          <p:cNvSpPr txBox="true"/>
          <p:nvPr/>
        </p:nvSpPr>
        <p:spPr>
          <a:xfrm rot="0">
            <a:off x="7199677" y="4093528"/>
            <a:ext cx="3888645" cy="523875"/>
          </a:xfrm>
          <a:prstGeom prst="rect">
            <a:avLst/>
          </a:prstGeom>
        </p:spPr>
        <p:txBody>
          <a:bodyPr anchor="t" rtlCol="false" tIns="0" lIns="0" bIns="0" rIns="0">
            <a:spAutoFit/>
          </a:bodyPr>
          <a:lstStyle/>
          <a:p>
            <a:pPr algn="ctr">
              <a:lnSpc>
                <a:spcPts val="4200"/>
              </a:lnSpc>
            </a:pPr>
            <a:r>
              <a:rPr lang="en-US" b="true" sz="3000">
                <a:solidFill>
                  <a:srgbClr val="BE4CFF"/>
                </a:solidFill>
                <a:latin typeface="Quicksand Bold"/>
                <a:ea typeface="Quicksand Bold"/>
                <a:cs typeface="Quicksand Bold"/>
                <a:sym typeface="Quicksand Bold"/>
              </a:rPr>
              <a:t>Netral</a:t>
            </a:r>
          </a:p>
        </p:txBody>
      </p:sp>
      <p:sp>
        <p:nvSpPr>
          <p:cNvPr name="TextBox 19" id="19"/>
          <p:cNvSpPr txBox="true"/>
          <p:nvPr/>
        </p:nvSpPr>
        <p:spPr>
          <a:xfrm rot="0">
            <a:off x="13178216" y="4093528"/>
            <a:ext cx="3888645" cy="523875"/>
          </a:xfrm>
          <a:prstGeom prst="rect">
            <a:avLst/>
          </a:prstGeom>
        </p:spPr>
        <p:txBody>
          <a:bodyPr anchor="t" rtlCol="false" tIns="0" lIns="0" bIns="0" rIns="0">
            <a:spAutoFit/>
          </a:bodyPr>
          <a:lstStyle/>
          <a:p>
            <a:pPr algn="ctr">
              <a:lnSpc>
                <a:spcPts val="4200"/>
              </a:lnSpc>
            </a:pPr>
            <a:r>
              <a:rPr lang="en-US" sz="3000" b="true">
                <a:solidFill>
                  <a:srgbClr val="AA001D"/>
                </a:solidFill>
                <a:latin typeface="Quicksand Bold"/>
                <a:ea typeface="Quicksand Bold"/>
                <a:cs typeface="Quicksand Bold"/>
                <a:sym typeface="Quicksand Bold"/>
              </a:rPr>
              <a:t>Negatif</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393" y="4388803"/>
            <a:ext cx="5826138" cy="3874846"/>
            <a:chOff x="0" y="0"/>
            <a:chExt cx="1726010" cy="1147934"/>
          </a:xfrm>
        </p:grpSpPr>
        <p:sp>
          <p:nvSpPr>
            <p:cNvPr name="Freeform 3" id="3"/>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3E8BB"/>
            </a:solidFill>
          </p:spPr>
        </p:sp>
        <p:sp>
          <p:nvSpPr>
            <p:cNvPr name="TextBox 4" id="4"/>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36261" y="1864156"/>
            <a:ext cx="16230600" cy="1122680"/>
          </a:xfrm>
          <a:prstGeom prst="rect">
            <a:avLst/>
          </a:prstGeom>
        </p:spPr>
        <p:txBody>
          <a:bodyPr anchor="t" rtlCol="false" tIns="0" lIns="0" bIns="0" rIns="0">
            <a:spAutoFit/>
          </a:bodyPr>
          <a:lstStyle/>
          <a:p>
            <a:pPr algn="l">
              <a:lnSpc>
                <a:spcPts val="8560"/>
              </a:lnSpc>
            </a:pPr>
            <a:r>
              <a:rPr lang="en-US" sz="8000">
                <a:solidFill>
                  <a:srgbClr val="F4C366"/>
                </a:solidFill>
                <a:latin typeface="Boulder"/>
                <a:ea typeface="Boulder"/>
                <a:cs typeface="Boulder"/>
                <a:sym typeface="Boulder"/>
              </a:rPr>
              <a:t>3-gram melolo</a:t>
            </a:r>
          </a:p>
        </p:txBody>
      </p:sp>
      <p:sp>
        <p:nvSpPr>
          <p:cNvPr name="Freeform 6" id="6"/>
          <p:cNvSpPr/>
          <p:nvPr/>
        </p:nvSpPr>
        <p:spPr>
          <a:xfrm flipH="true" flipV="false" rot="-1283279">
            <a:off x="14603111" y="-675217"/>
            <a:ext cx="5312379" cy="3107741"/>
          </a:xfrm>
          <a:custGeom>
            <a:avLst/>
            <a:gdLst/>
            <a:ahLst/>
            <a:cxnLst/>
            <a:rect r="r" b="b" t="t" l="l"/>
            <a:pathLst>
              <a:path h="3107741" w="5312379">
                <a:moveTo>
                  <a:pt x="5312378" y="0"/>
                </a:moveTo>
                <a:lnTo>
                  <a:pt x="0" y="0"/>
                </a:lnTo>
                <a:lnTo>
                  <a:pt x="0" y="3107742"/>
                </a:lnTo>
                <a:lnTo>
                  <a:pt x="5312378" y="3107742"/>
                </a:lnTo>
                <a:lnTo>
                  <a:pt x="53123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535526">
            <a:off x="11754264" y="-157113"/>
            <a:ext cx="2333088" cy="2371627"/>
          </a:xfrm>
          <a:custGeom>
            <a:avLst/>
            <a:gdLst/>
            <a:ahLst/>
            <a:cxnLst/>
            <a:rect r="r" b="b" t="t" l="l"/>
            <a:pathLst>
              <a:path h="2371627" w="2333088">
                <a:moveTo>
                  <a:pt x="2333088" y="0"/>
                </a:moveTo>
                <a:lnTo>
                  <a:pt x="0" y="0"/>
                </a:lnTo>
                <a:lnTo>
                  <a:pt x="0" y="2371626"/>
                </a:lnTo>
                <a:lnTo>
                  <a:pt x="2333088" y="2371626"/>
                </a:lnTo>
                <a:lnTo>
                  <a:pt x="23330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230931" y="4388803"/>
            <a:ext cx="5826138" cy="3874846"/>
            <a:chOff x="0" y="0"/>
            <a:chExt cx="1726010" cy="1147934"/>
          </a:xfrm>
        </p:grpSpPr>
        <p:sp>
          <p:nvSpPr>
            <p:cNvPr name="Freeform 9" id="9"/>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7CBFF"/>
            </a:solidFill>
          </p:spPr>
        </p:sp>
        <p:sp>
          <p:nvSpPr>
            <p:cNvPr name="TextBox 10" id="10"/>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209469" y="4388803"/>
            <a:ext cx="5826138" cy="3874846"/>
            <a:chOff x="0" y="0"/>
            <a:chExt cx="1726010" cy="1147934"/>
          </a:xfrm>
        </p:grpSpPr>
        <p:sp>
          <p:nvSpPr>
            <p:cNvPr name="Freeform 12" id="12"/>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E59187"/>
            </a:solidFill>
          </p:spPr>
        </p:sp>
        <p:sp>
          <p:nvSpPr>
            <p:cNvPr name="TextBox 13" id="13"/>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428275" y="4826624"/>
            <a:ext cx="5474374" cy="3181980"/>
          </a:xfrm>
          <a:custGeom>
            <a:avLst/>
            <a:gdLst/>
            <a:ahLst/>
            <a:cxnLst/>
            <a:rect r="r" b="b" t="t" l="l"/>
            <a:pathLst>
              <a:path h="3181980" w="5474374">
                <a:moveTo>
                  <a:pt x="0" y="0"/>
                </a:moveTo>
                <a:lnTo>
                  <a:pt x="5474374" y="0"/>
                </a:lnTo>
                <a:lnTo>
                  <a:pt x="5474374" y="3181980"/>
                </a:lnTo>
                <a:lnTo>
                  <a:pt x="0" y="3181980"/>
                </a:lnTo>
                <a:lnTo>
                  <a:pt x="0" y="0"/>
                </a:lnTo>
                <a:close/>
              </a:path>
            </a:pathLst>
          </a:custGeom>
          <a:blipFill>
            <a:blip r:embed="rId6"/>
            <a:stretch>
              <a:fillRect l="0" t="0" r="0" b="0"/>
            </a:stretch>
          </a:blipFill>
        </p:spPr>
      </p:sp>
      <p:sp>
        <p:nvSpPr>
          <p:cNvPr name="Freeform 15" id="15"/>
          <p:cNvSpPr/>
          <p:nvPr/>
        </p:nvSpPr>
        <p:spPr>
          <a:xfrm flipH="false" flipV="false" rot="0">
            <a:off x="6429470" y="4859749"/>
            <a:ext cx="5429060" cy="3148855"/>
          </a:xfrm>
          <a:custGeom>
            <a:avLst/>
            <a:gdLst/>
            <a:ahLst/>
            <a:cxnLst/>
            <a:rect r="r" b="b" t="t" l="l"/>
            <a:pathLst>
              <a:path h="3148855" w="5429060">
                <a:moveTo>
                  <a:pt x="0" y="0"/>
                </a:moveTo>
                <a:lnTo>
                  <a:pt x="5429060" y="0"/>
                </a:lnTo>
                <a:lnTo>
                  <a:pt x="5429060" y="3148855"/>
                </a:lnTo>
                <a:lnTo>
                  <a:pt x="0" y="3148855"/>
                </a:lnTo>
                <a:lnTo>
                  <a:pt x="0" y="0"/>
                </a:lnTo>
                <a:close/>
              </a:path>
            </a:pathLst>
          </a:custGeom>
          <a:blipFill>
            <a:blip r:embed="rId7"/>
            <a:stretch>
              <a:fillRect l="0" t="0" r="0" b="0"/>
            </a:stretch>
          </a:blipFill>
        </p:spPr>
      </p:sp>
      <p:sp>
        <p:nvSpPr>
          <p:cNvPr name="Freeform 16" id="16"/>
          <p:cNvSpPr/>
          <p:nvPr/>
        </p:nvSpPr>
        <p:spPr>
          <a:xfrm flipH="false" flipV="false" rot="0">
            <a:off x="12409494" y="4859749"/>
            <a:ext cx="5475046" cy="3175527"/>
          </a:xfrm>
          <a:custGeom>
            <a:avLst/>
            <a:gdLst/>
            <a:ahLst/>
            <a:cxnLst/>
            <a:rect r="r" b="b" t="t" l="l"/>
            <a:pathLst>
              <a:path h="3175527" w="5475046">
                <a:moveTo>
                  <a:pt x="0" y="0"/>
                </a:moveTo>
                <a:lnTo>
                  <a:pt x="5475046" y="0"/>
                </a:lnTo>
                <a:lnTo>
                  <a:pt x="5475046" y="3175527"/>
                </a:lnTo>
                <a:lnTo>
                  <a:pt x="0" y="3175527"/>
                </a:lnTo>
                <a:lnTo>
                  <a:pt x="0" y="0"/>
                </a:lnTo>
                <a:close/>
              </a:path>
            </a:pathLst>
          </a:custGeom>
          <a:blipFill>
            <a:blip r:embed="rId8"/>
            <a:stretch>
              <a:fillRect l="0" t="0" r="0" b="0"/>
            </a:stretch>
          </a:blipFill>
        </p:spPr>
      </p:sp>
      <p:sp>
        <p:nvSpPr>
          <p:cNvPr name="TextBox 17" id="17"/>
          <p:cNvSpPr txBox="true"/>
          <p:nvPr/>
        </p:nvSpPr>
        <p:spPr>
          <a:xfrm rot="0">
            <a:off x="1221139" y="4093528"/>
            <a:ext cx="3888645" cy="523875"/>
          </a:xfrm>
          <a:prstGeom prst="rect">
            <a:avLst/>
          </a:prstGeom>
        </p:spPr>
        <p:txBody>
          <a:bodyPr anchor="t" rtlCol="false" tIns="0" lIns="0" bIns="0" rIns="0">
            <a:spAutoFit/>
          </a:bodyPr>
          <a:lstStyle/>
          <a:p>
            <a:pPr algn="ctr">
              <a:lnSpc>
                <a:spcPts val="4200"/>
              </a:lnSpc>
            </a:pPr>
            <a:r>
              <a:rPr lang="en-US" b="true" sz="3000">
                <a:solidFill>
                  <a:srgbClr val="65AC6F"/>
                </a:solidFill>
                <a:latin typeface="Quicksand Bold"/>
                <a:ea typeface="Quicksand Bold"/>
                <a:cs typeface="Quicksand Bold"/>
                <a:sym typeface="Quicksand Bold"/>
              </a:rPr>
              <a:t>Positif</a:t>
            </a:r>
          </a:p>
        </p:txBody>
      </p:sp>
      <p:sp>
        <p:nvSpPr>
          <p:cNvPr name="TextBox 18" id="18"/>
          <p:cNvSpPr txBox="true"/>
          <p:nvPr/>
        </p:nvSpPr>
        <p:spPr>
          <a:xfrm rot="0">
            <a:off x="7199677" y="4093528"/>
            <a:ext cx="3888645" cy="523875"/>
          </a:xfrm>
          <a:prstGeom prst="rect">
            <a:avLst/>
          </a:prstGeom>
        </p:spPr>
        <p:txBody>
          <a:bodyPr anchor="t" rtlCol="false" tIns="0" lIns="0" bIns="0" rIns="0">
            <a:spAutoFit/>
          </a:bodyPr>
          <a:lstStyle/>
          <a:p>
            <a:pPr algn="ctr">
              <a:lnSpc>
                <a:spcPts val="4200"/>
              </a:lnSpc>
            </a:pPr>
            <a:r>
              <a:rPr lang="en-US" b="true" sz="3000">
                <a:solidFill>
                  <a:srgbClr val="BE4CFF"/>
                </a:solidFill>
                <a:latin typeface="Quicksand Bold"/>
                <a:ea typeface="Quicksand Bold"/>
                <a:cs typeface="Quicksand Bold"/>
                <a:sym typeface="Quicksand Bold"/>
              </a:rPr>
              <a:t>Netral</a:t>
            </a:r>
          </a:p>
        </p:txBody>
      </p:sp>
      <p:sp>
        <p:nvSpPr>
          <p:cNvPr name="TextBox 19" id="19"/>
          <p:cNvSpPr txBox="true"/>
          <p:nvPr/>
        </p:nvSpPr>
        <p:spPr>
          <a:xfrm rot="0">
            <a:off x="13178216" y="4093528"/>
            <a:ext cx="3888645" cy="523875"/>
          </a:xfrm>
          <a:prstGeom prst="rect">
            <a:avLst/>
          </a:prstGeom>
        </p:spPr>
        <p:txBody>
          <a:bodyPr anchor="t" rtlCol="false" tIns="0" lIns="0" bIns="0" rIns="0">
            <a:spAutoFit/>
          </a:bodyPr>
          <a:lstStyle/>
          <a:p>
            <a:pPr algn="ctr">
              <a:lnSpc>
                <a:spcPts val="4200"/>
              </a:lnSpc>
            </a:pPr>
            <a:r>
              <a:rPr lang="en-US" sz="3000" b="true">
                <a:solidFill>
                  <a:srgbClr val="AA001D"/>
                </a:solidFill>
                <a:latin typeface="Quicksand Bold"/>
                <a:ea typeface="Quicksand Bold"/>
                <a:cs typeface="Quicksand Bold"/>
                <a:sym typeface="Quicksand Bold"/>
              </a:rPr>
              <a:t>Negatif</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393" y="4388803"/>
            <a:ext cx="5826138" cy="3874846"/>
            <a:chOff x="0" y="0"/>
            <a:chExt cx="1726010" cy="1147934"/>
          </a:xfrm>
        </p:grpSpPr>
        <p:sp>
          <p:nvSpPr>
            <p:cNvPr name="Freeform 3" id="3"/>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3E8BB"/>
            </a:solidFill>
          </p:spPr>
        </p:sp>
        <p:sp>
          <p:nvSpPr>
            <p:cNvPr name="TextBox 4" id="4"/>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43649" y="1864156"/>
            <a:ext cx="16230600" cy="1122680"/>
          </a:xfrm>
          <a:prstGeom prst="rect">
            <a:avLst/>
          </a:prstGeom>
        </p:spPr>
        <p:txBody>
          <a:bodyPr anchor="t" rtlCol="false" tIns="0" lIns="0" bIns="0" rIns="0">
            <a:spAutoFit/>
          </a:bodyPr>
          <a:lstStyle/>
          <a:p>
            <a:pPr algn="l">
              <a:lnSpc>
                <a:spcPts val="8560"/>
              </a:lnSpc>
            </a:pPr>
            <a:r>
              <a:rPr lang="en-US" sz="8000">
                <a:solidFill>
                  <a:srgbClr val="F4C366"/>
                </a:solidFill>
                <a:latin typeface="Boulder"/>
                <a:ea typeface="Boulder"/>
                <a:cs typeface="Boulder"/>
                <a:sym typeface="Boulder"/>
              </a:rPr>
              <a:t>2-gram IQIYI</a:t>
            </a:r>
          </a:p>
        </p:txBody>
      </p:sp>
      <p:sp>
        <p:nvSpPr>
          <p:cNvPr name="Freeform 6" id="6"/>
          <p:cNvSpPr/>
          <p:nvPr/>
        </p:nvSpPr>
        <p:spPr>
          <a:xfrm flipH="true" flipV="false" rot="-1283279">
            <a:off x="14603111" y="-675217"/>
            <a:ext cx="5312379" cy="3107741"/>
          </a:xfrm>
          <a:custGeom>
            <a:avLst/>
            <a:gdLst/>
            <a:ahLst/>
            <a:cxnLst/>
            <a:rect r="r" b="b" t="t" l="l"/>
            <a:pathLst>
              <a:path h="3107741" w="5312379">
                <a:moveTo>
                  <a:pt x="5312378" y="0"/>
                </a:moveTo>
                <a:lnTo>
                  <a:pt x="0" y="0"/>
                </a:lnTo>
                <a:lnTo>
                  <a:pt x="0" y="3107742"/>
                </a:lnTo>
                <a:lnTo>
                  <a:pt x="5312378" y="3107742"/>
                </a:lnTo>
                <a:lnTo>
                  <a:pt x="53123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535526">
            <a:off x="11754264" y="-157113"/>
            <a:ext cx="2333088" cy="2371627"/>
          </a:xfrm>
          <a:custGeom>
            <a:avLst/>
            <a:gdLst/>
            <a:ahLst/>
            <a:cxnLst/>
            <a:rect r="r" b="b" t="t" l="l"/>
            <a:pathLst>
              <a:path h="2371627" w="2333088">
                <a:moveTo>
                  <a:pt x="2333088" y="0"/>
                </a:moveTo>
                <a:lnTo>
                  <a:pt x="0" y="0"/>
                </a:lnTo>
                <a:lnTo>
                  <a:pt x="0" y="2371626"/>
                </a:lnTo>
                <a:lnTo>
                  <a:pt x="2333088" y="2371626"/>
                </a:lnTo>
                <a:lnTo>
                  <a:pt x="23330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230931" y="4388803"/>
            <a:ext cx="5826138" cy="3874846"/>
            <a:chOff x="0" y="0"/>
            <a:chExt cx="1726010" cy="1147934"/>
          </a:xfrm>
        </p:grpSpPr>
        <p:sp>
          <p:nvSpPr>
            <p:cNvPr name="Freeform 9" id="9"/>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7CBFF"/>
            </a:solidFill>
          </p:spPr>
        </p:sp>
        <p:sp>
          <p:nvSpPr>
            <p:cNvPr name="TextBox 10" id="10"/>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209469" y="4388803"/>
            <a:ext cx="5826138" cy="3874846"/>
            <a:chOff x="0" y="0"/>
            <a:chExt cx="1726010" cy="1147934"/>
          </a:xfrm>
        </p:grpSpPr>
        <p:sp>
          <p:nvSpPr>
            <p:cNvPr name="Freeform 12" id="12"/>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E59187"/>
            </a:solidFill>
          </p:spPr>
        </p:sp>
        <p:sp>
          <p:nvSpPr>
            <p:cNvPr name="TextBox 13" id="13"/>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467045" y="4878440"/>
            <a:ext cx="5396834" cy="3130164"/>
          </a:xfrm>
          <a:custGeom>
            <a:avLst/>
            <a:gdLst/>
            <a:ahLst/>
            <a:cxnLst/>
            <a:rect r="r" b="b" t="t" l="l"/>
            <a:pathLst>
              <a:path h="3130164" w="5396834">
                <a:moveTo>
                  <a:pt x="0" y="0"/>
                </a:moveTo>
                <a:lnTo>
                  <a:pt x="5396834" y="0"/>
                </a:lnTo>
                <a:lnTo>
                  <a:pt x="5396834" y="3130164"/>
                </a:lnTo>
                <a:lnTo>
                  <a:pt x="0" y="3130164"/>
                </a:lnTo>
                <a:lnTo>
                  <a:pt x="0" y="0"/>
                </a:lnTo>
                <a:close/>
              </a:path>
            </a:pathLst>
          </a:custGeom>
          <a:blipFill>
            <a:blip r:embed="rId6"/>
            <a:stretch>
              <a:fillRect l="0" t="0" r="0" b="0"/>
            </a:stretch>
          </a:blipFill>
        </p:spPr>
      </p:sp>
      <p:sp>
        <p:nvSpPr>
          <p:cNvPr name="Freeform 15" id="15"/>
          <p:cNvSpPr/>
          <p:nvPr/>
        </p:nvSpPr>
        <p:spPr>
          <a:xfrm flipH="false" flipV="false" rot="0">
            <a:off x="6444403" y="4850031"/>
            <a:ext cx="5399193" cy="3131532"/>
          </a:xfrm>
          <a:custGeom>
            <a:avLst/>
            <a:gdLst/>
            <a:ahLst/>
            <a:cxnLst/>
            <a:rect r="r" b="b" t="t" l="l"/>
            <a:pathLst>
              <a:path h="3131532" w="5399193">
                <a:moveTo>
                  <a:pt x="0" y="0"/>
                </a:moveTo>
                <a:lnTo>
                  <a:pt x="5399194" y="0"/>
                </a:lnTo>
                <a:lnTo>
                  <a:pt x="5399194" y="3131532"/>
                </a:lnTo>
                <a:lnTo>
                  <a:pt x="0" y="3131532"/>
                </a:lnTo>
                <a:lnTo>
                  <a:pt x="0" y="0"/>
                </a:lnTo>
                <a:close/>
              </a:path>
            </a:pathLst>
          </a:custGeom>
          <a:blipFill>
            <a:blip r:embed="rId7"/>
            <a:stretch>
              <a:fillRect l="0" t="0" r="0" b="0"/>
            </a:stretch>
          </a:blipFill>
        </p:spPr>
      </p:sp>
      <p:sp>
        <p:nvSpPr>
          <p:cNvPr name="Freeform 16" id="16"/>
          <p:cNvSpPr/>
          <p:nvPr/>
        </p:nvSpPr>
        <p:spPr>
          <a:xfrm flipH="false" flipV="false" rot="0">
            <a:off x="12386146" y="4834388"/>
            <a:ext cx="5472785" cy="3174215"/>
          </a:xfrm>
          <a:custGeom>
            <a:avLst/>
            <a:gdLst/>
            <a:ahLst/>
            <a:cxnLst/>
            <a:rect r="r" b="b" t="t" l="l"/>
            <a:pathLst>
              <a:path h="3174215" w="5472785">
                <a:moveTo>
                  <a:pt x="0" y="0"/>
                </a:moveTo>
                <a:lnTo>
                  <a:pt x="5472785" y="0"/>
                </a:lnTo>
                <a:lnTo>
                  <a:pt x="5472785" y="3174216"/>
                </a:lnTo>
                <a:lnTo>
                  <a:pt x="0" y="3174216"/>
                </a:lnTo>
                <a:lnTo>
                  <a:pt x="0" y="0"/>
                </a:lnTo>
                <a:close/>
              </a:path>
            </a:pathLst>
          </a:custGeom>
          <a:blipFill>
            <a:blip r:embed="rId8"/>
            <a:stretch>
              <a:fillRect l="0" t="0" r="0" b="0"/>
            </a:stretch>
          </a:blipFill>
        </p:spPr>
      </p:sp>
      <p:sp>
        <p:nvSpPr>
          <p:cNvPr name="TextBox 17" id="17"/>
          <p:cNvSpPr txBox="true"/>
          <p:nvPr/>
        </p:nvSpPr>
        <p:spPr>
          <a:xfrm rot="0">
            <a:off x="1221139" y="4093528"/>
            <a:ext cx="3888645" cy="523875"/>
          </a:xfrm>
          <a:prstGeom prst="rect">
            <a:avLst/>
          </a:prstGeom>
        </p:spPr>
        <p:txBody>
          <a:bodyPr anchor="t" rtlCol="false" tIns="0" lIns="0" bIns="0" rIns="0">
            <a:spAutoFit/>
          </a:bodyPr>
          <a:lstStyle/>
          <a:p>
            <a:pPr algn="ctr">
              <a:lnSpc>
                <a:spcPts val="4200"/>
              </a:lnSpc>
            </a:pPr>
            <a:r>
              <a:rPr lang="en-US" b="true" sz="3000">
                <a:solidFill>
                  <a:srgbClr val="65AC6F"/>
                </a:solidFill>
                <a:latin typeface="Quicksand Bold"/>
                <a:ea typeface="Quicksand Bold"/>
                <a:cs typeface="Quicksand Bold"/>
                <a:sym typeface="Quicksand Bold"/>
              </a:rPr>
              <a:t>Positif</a:t>
            </a:r>
          </a:p>
        </p:txBody>
      </p:sp>
      <p:sp>
        <p:nvSpPr>
          <p:cNvPr name="TextBox 18" id="18"/>
          <p:cNvSpPr txBox="true"/>
          <p:nvPr/>
        </p:nvSpPr>
        <p:spPr>
          <a:xfrm rot="0">
            <a:off x="7199677" y="4093528"/>
            <a:ext cx="3888645" cy="523875"/>
          </a:xfrm>
          <a:prstGeom prst="rect">
            <a:avLst/>
          </a:prstGeom>
        </p:spPr>
        <p:txBody>
          <a:bodyPr anchor="t" rtlCol="false" tIns="0" lIns="0" bIns="0" rIns="0">
            <a:spAutoFit/>
          </a:bodyPr>
          <a:lstStyle/>
          <a:p>
            <a:pPr algn="ctr">
              <a:lnSpc>
                <a:spcPts val="4200"/>
              </a:lnSpc>
            </a:pPr>
            <a:r>
              <a:rPr lang="en-US" b="true" sz="3000">
                <a:solidFill>
                  <a:srgbClr val="BE4CFF"/>
                </a:solidFill>
                <a:latin typeface="Quicksand Bold"/>
                <a:ea typeface="Quicksand Bold"/>
                <a:cs typeface="Quicksand Bold"/>
                <a:sym typeface="Quicksand Bold"/>
              </a:rPr>
              <a:t>Netral</a:t>
            </a:r>
          </a:p>
        </p:txBody>
      </p:sp>
      <p:sp>
        <p:nvSpPr>
          <p:cNvPr name="TextBox 19" id="19"/>
          <p:cNvSpPr txBox="true"/>
          <p:nvPr/>
        </p:nvSpPr>
        <p:spPr>
          <a:xfrm rot="0">
            <a:off x="13178216" y="4093528"/>
            <a:ext cx="3888645" cy="523875"/>
          </a:xfrm>
          <a:prstGeom prst="rect">
            <a:avLst/>
          </a:prstGeom>
        </p:spPr>
        <p:txBody>
          <a:bodyPr anchor="t" rtlCol="false" tIns="0" lIns="0" bIns="0" rIns="0">
            <a:spAutoFit/>
          </a:bodyPr>
          <a:lstStyle/>
          <a:p>
            <a:pPr algn="ctr">
              <a:lnSpc>
                <a:spcPts val="4200"/>
              </a:lnSpc>
            </a:pPr>
            <a:r>
              <a:rPr lang="en-US" sz="3000" b="true">
                <a:solidFill>
                  <a:srgbClr val="AA001D"/>
                </a:solidFill>
                <a:latin typeface="Quicksand Bold"/>
                <a:ea typeface="Quicksand Bold"/>
                <a:cs typeface="Quicksand Bold"/>
                <a:sym typeface="Quicksand Bold"/>
              </a:rPr>
              <a:t>Negatif</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393" y="4388803"/>
            <a:ext cx="5826138" cy="3874846"/>
            <a:chOff x="0" y="0"/>
            <a:chExt cx="1726010" cy="1147934"/>
          </a:xfrm>
        </p:grpSpPr>
        <p:sp>
          <p:nvSpPr>
            <p:cNvPr name="Freeform 3" id="3"/>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3E8BB"/>
            </a:solidFill>
          </p:spPr>
        </p:sp>
        <p:sp>
          <p:nvSpPr>
            <p:cNvPr name="TextBox 4" id="4"/>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36261" y="1864156"/>
            <a:ext cx="16230600" cy="1122680"/>
          </a:xfrm>
          <a:prstGeom prst="rect">
            <a:avLst/>
          </a:prstGeom>
        </p:spPr>
        <p:txBody>
          <a:bodyPr anchor="t" rtlCol="false" tIns="0" lIns="0" bIns="0" rIns="0">
            <a:spAutoFit/>
          </a:bodyPr>
          <a:lstStyle/>
          <a:p>
            <a:pPr algn="l">
              <a:lnSpc>
                <a:spcPts val="8560"/>
              </a:lnSpc>
            </a:pPr>
            <a:r>
              <a:rPr lang="en-US" sz="8000">
                <a:solidFill>
                  <a:srgbClr val="F4C366"/>
                </a:solidFill>
                <a:latin typeface="Boulder"/>
                <a:ea typeface="Boulder"/>
                <a:cs typeface="Boulder"/>
                <a:sym typeface="Boulder"/>
              </a:rPr>
              <a:t>3-gram IQIYI</a:t>
            </a:r>
          </a:p>
        </p:txBody>
      </p:sp>
      <p:sp>
        <p:nvSpPr>
          <p:cNvPr name="Freeform 6" id="6"/>
          <p:cNvSpPr/>
          <p:nvPr/>
        </p:nvSpPr>
        <p:spPr>
          <a:xfrm flipH="true" flipV="false" rot="-1283279">
            <a:off x="14603111" y="-675217"/>
            <a:ext cx="5312379" cy="3107741"/>
          </a:xfrm>
          <a:custGeom>
            <a:avLst/>
            <a:gdLst/>
            <a:ahLst/>
            <a:cxnLst/>
            <a:rect r="r" b="b" t="t" l="l"/>
            <a:pathLst>
              <a:path h="3107741" w="5312379">
                <a:moveTo>
                  <a:pt x="5312378" y="0"/>
                </a:moveTo>
                <a:lnTo>
                  <a:pt x="0" y="0"/>
                </a:lnTo>
                <a:lnTo>
                  <a:pt x="0" y="3107742"/>
                </a:lnTo>
                <a:lnTo>
                  <a:pt x="5312378" y="3107742"/>
                </a:lnTo>
                <a:lnTo>
                  <a:pt x="53123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535526">
            <a:off x="11754264" y="-157113"/>
            <a:ext cx="2333088" cy="2371627"/>
          </a:xfrm>
          <a:custGeom>
            <a:avLst/>
            <a:gdLst/>
            <a:ahLst/>
            <a:cxnLst/>
            <a:rect r="r" b="b" t="t" l="l"/>
            <a:pathLst>
              <a:path h="2371627" w="2333088">
                <a:moveTo>
                  <a:pt x="2333088" y="0"/>
                </a:moveTo>
                <a:lnTo>
                  <a:pt x="0" y="0"/>
                </a:lnTo>
                <a:lnTo>
                  <a:pt x="0" y="2371626"/>
                </a:lnTo>
                <a:lnTo>
                  <a:pt x="2333088" y="2371626"/>
                </a:lnTo>
                <a:lnTo>
                  <a:pt x="23330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230931" y="4388803"/>
            <a:ext cx="5826138" cy="3874846"/>
            <a:chOff x="0" y="0"/>
            <a:chExt cx="1726010" cy="1147934"/>
          </a:xfrm>
        </p:grpSpPr>
        <p:sp>
          <p:nvSpPr>
            <p:cNvPr name="Freeform 9" id="9"/>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7CBFF"/>
            </a:solidFill>
          </p:spPr>
        </p:sp>
        <p:sp>
          <p:nvSpPr>
            <p:cNvPr name="TextBox 10" id="10"/>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209469" y="4388803"/>
            <a:ext cx="5826138" cy="3874846"/>
            <a:chOff x="0" y="0"/>
            <a:chExt cx="1726010" cy="1147934"/>
          </a:xfrm>
        </p:grpSpPr>
        <p:sp>
          <p:nvSpPr>
            <p:cNvPr name="Freeform 12" id="12"/>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E59187"/>
            </a:solidFill>
          </p:spPr>
        </p:sp>
        <p:sp>
          <p:nvSpPr>
            <p:cNvPr name="TextBox 13" id="13"/>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519544" y="4920379"/>
            <a:ext cx="5358962" cy="3114897"/>
          </a:xfrm>
          <a:custGeom>
            <a:avLst/>
            <a:gdLst/>
            <a:ahLst/>
            <a:cxnLst/>
            <a:rect r="r" b="b" t="t" l="l"/>
            <a:pathLst>
              <a:path h="3114897" w="5358962">
                <a:moveTo>
                  <a:pt x="0" y="0"/>
                </a:moveTo>
                <a:lnTo>
                  <a:pt x="5358962" y="0"/>
                </a:lnTo>
                <a:lnTo>
                  <a:pt x="5358962" y="3114897"/>
                </a:lnTo>
                <a:lnTo>
                  <a:pt x="0" y="3114897"/>
                </a:lnTo>
                <a:lnTo>
                  <a:pt x="0" y="0"/>
                </a:lnTo>
                <a:close/>
              </a:path>
            </a:pathLst>
          </a:custGeom>
          <a:blipFill>
            <a:blip r:embed="rId6"/>
            <a:stretch>
              <a:fillRect l="0" t="0" r="0" b="0"/>
            </a:stretch>
          </a:blipFill>
        </p:spPr>
      </p:sp>
      <p:sp>
        <p:nvSpPr>
          <p:cNvPr name="Freeform 15" id="15"/>
          <p:cNvSpPr/>
          <p:nvPr/>
        </p:nvSpPr>
        <p:spPr>
          <a:xfrm flipH="false" flipV="false" rot="0">
            <a:off x="6464254" y="4920379"/>
            <a:ext cx="5370512" cy="3114897"/>
          </a:xfrm>
          <a:custGeom>
            <a:avLst/>
            <a:gdLst/>
            <a:ahLst/>
            <a:cxnLst/>
            <a:rect r="r" b="b" t="t" l="l"/>
            <a:pathLst>
              <a:path h="3114897" w="5370512">
                <a:moveTo>
                  <a:pt x="0" y="0"/>
                </a:moveTo>
                <a:lnTo>
                  <a:pt x="5370512" y="0"/>
                </a:lnTo>
                <a:lnTo>
                  <a:pt x="5370512" y="3114897"/>
                </a:lnTo>
                <a:lnTo>
                  <a:pt x="0" y="3114897"/>
                </a:lnTo>
                <a:lnTo>
                  <a:pt x="0" y="0"/>
                </a:lnTo>
                <a:close/>
              </a:path>
            </a:pathLst>
          </a:custGeom>
          <a:blipFill>
            <a:blip r:embed="rId7"/>
            <a:stretch>
              <a:fillRect l="0" t="0" r="0" b="0"/>
            </a:stretch>
          </a:blipFill>
        </p:spPr>
      </p:sp>
      <p:sp>
        <p:nvSpPr>
          <p:cNvPr name="Freeform 16" id="16"/>
          <p:cNvSpPr/>
          <p:nvPr/>
        </p:nvSpPr>
        <p:spPr>
          <a:xfrm flipH="false" flipV="false" rot="0">
            <a:off x="12447988" y="4914568"/>
            <a:ext cx="5346891" cy="3101197"/>
          </a:xfrm>
          <a:custGeom>
            <a:avLst/>
            <a:gdLst/>
            <a:ahLst/>
            <a:cxnLst/>
            <a:rect r="r" b="b" t="t" l="l"/>
            <a:pathLst>
              <a:path h="3101197" w="5346891">
                <a:moveTo>
                  <a:pt x="0" y="0"/>
                </a:moveTo>
                <a:lnTo>
                  <a:pt x="5346891" y="0"/>
                </a:lnTo>
                <a:lnTo>
                  <a:pt x="5346891" y="3101196"/>
                </a:lnTo>
                <a:lnTo>
                  <a:pt x="0" y="3101196"/>
                </a:lnTo>
                <a:lnTo>
                  <a:pt x="0" y="0"/>
                </a:lnTo>
                <a:close/>
              </a:path>
            </a:pathLst>
          </a:custGeom>
          <a:blipFill>
            <a:blip r:embed="rId8"/>
            <a:stretch>
              <a:fillRect l="0" t="0" r="0" b="0"/>
            </a:stretch>
          </a:blipFill>
        </p:spPr>
      </p:sp>
      <p:sp>
        <p:nvSpPr>
          <p:cNvPr name="TextBox 17" id="17"/>
          <p:cNvSpPr txBox="true"/>
          <p:nvPr/>
        </p:nvSpPr>
        <p:spPr>
          <a:xfrm rot="0">
            <a:off x="1221139" y="4093528"/>
            <a:ext cx="3888645" cy="523875"/>
          </a:xfrm>
          <a:prstGeom prst="rect">
            <a:avLst/>
          </a:prstGeom>
        </p:spPr>
        <p:txBody>
          <a:bodyPr anchor="t" rtlCol="false" tIns="0" lIns="0" bIns="0" rIns="0">
            <a:spAutoFit/>
          </a:bodyPr>
          <a:lstStyle/>
          <a:p>
            <a:pPr algn="ctr">
              <a:lnSpc>
                <a:spcPts val="4200"/>
              </a:lnSpc>
            </a:pPr>
            <a:r>
              <a:rPr lang="en-US" b="true" sz="3000">
                <a:solidFill>
                  <a:srgbClr val="65AC6F"/>
                </a:solidFill>
                <a:latin typeface="Quicksand Bold"/>
                <a:ea typeface="Quicksand Bold"/>
                <a:cs typeface="Quicksand Bold"/>
                <a:sym typeface="Quicksand Bold"/>
              </a:rPr>
              <a:t>Positif</a:t>
            </a:r>
          </a:p>
        </p:txBody>
      </p:sp>
      <p:sp>
        <p:nvSpPr>
          <p:cNvPr name="TextBox 18" id="18"/>
          <p:cNvSpPr txBox="true"/>
          <p:nvPr/>
        </p:nvSpPr>
        <p:spPr>
          <a:xfrm rot="0">
            <a:off x="7199677" y="4093528"/>
            <a:ext cx="3888645" cy="523875"/>
          </a:xfrm>
          <a:prstGeom prst="rect">
            <a:avLst/>
          </a:prstGeom>
        </p:spPr>
        <p:txBody>
          <a:bodyPr anchor="t" rtlCol="false" tIns="0" lIns="0" bIns="0" rIns="0">
            <a:spAutoFit/>
          </a:bodyPr>
          <a:lstStyle/>
          <a:p>
            <a:pPr algn="ctr">
              <a:lnSpc>
                <a:spcPts val="4200"/>
              </a:lnSpc>
            </a:pPr>
            <a:r>
              <a:rPr lang="en-US" b="true" sz="3000">
                <a:solidFill>
                  <a:srgbClr val="BE4CFF"/>
                </a:solidFill>
                <a:latin typeface="Quicksand Bold"/>
                <a:ea typeface="Quicksand Bold"/>
                <a:cs typeface="Quicksand Bold"/>
                <a:sym typeface="Quicksand Bold"/>
              </a:rPr>
              <a:t>Netral</a:t>
            </a:r>
          </a:p>
        </p:txBody>
      </p:sp>
      <p:sp>
        <p:nvSpPr>
          <p:cNvPr name="TextBox 19" id="19"/>
          <p:cNvSpPr txBox="true"/>
          <p:nvPr/>
        </p:nvSpPr>
        <p:spPr>
          <a:xfrm rot="0">
            <a:off x="13178216" y="4093528"/>
            <a:ext cx="3888645" cy="523875"/>
          </a:xfrm>
          <a:prstGeom prst="rect">
            <a:avLst/>
          </a:prstGeom>
        </p:spPr>
        <p:txBody>
          <a:bodyPr anchor="t" rtlCol="false" tIns="0" lIns="0" bIns="0" rIns="0">
            <a:spAutoFit/>
          </a:bodyPr>
          <a:lstStyle/>
          <a:p>
            <a:pPr algn="ctr">
              <a:lnSpc>
                <a:spcPts val="4200"/>
              </a:lnSpc>
            </a:pPr>
            <a:r>
              <a:rPr lang="en-US" sz="3000" b="true">
                <a:solidFill>
                  <a:srgbClr val="AA001D"/>
                </a:solidFill>
                <a:latin typeface="Quicksand Bold"/>
                <a:ea typeface="Quicksand Bold"/>
                <a:cs typeface="Quicksand Bold"/>
                <a:sym typeface="Quicksand Bold"/>
              </a:rPr>
              <a:t>Negatif</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393" y="4388803"/>
            <a:ext cx="5826138" cy="3874846"/>
            <a:chOff x="0" y="0"/>
            <a:chExt cx="1726010" cy="1147934"/>
          </a:xfrm>
        </p:grpSpPr>
        <p:sp>
          <p:nvSpPr>
            <p:cNvPr name="Freeform 3" id="3"/>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3E8BB"/>
            </a:solidFill>
          </p:spPr>
        </p:sp>
        <p:sp>
          <p:nvSpPr>
            <p:cNvPr name="TextBox 4" id="4"/>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43649" y="1864156"/>
            <a:ext cx="16230600" cy="1122680"/>
          </a:xfrm>
          <a:prstGeom prst="rect">
            <a:avLst/>
          </a:prstGeom>
        </p:spPr>
        <p:txBody>
          <a:bodyPr anchor="t" rtlCol="false" tIns="0" lIns="0" bIns="0" rIns="0">
            <a:spAutoFit/>
          </a:bodyPr>
          <a:lstStyle/>
          <a:p>
            <a:pPr algn="l">
              <a:lnSpc>
                <a:spcPts val="8560"/>
              </a:lnSpc>
            </a:pPr>
            <a:r>
              <a:rPr lang="en-US" sz="8000">
                <a:solidFill>
                  <a:srgbClr val="F4C366"/>
                </a:solidFill>
                <a:latin typeface="Boulder"/>
                <a:ea typeface="Boulder"/>
                <a:cs typeface="Boulder"/>
                <a:sym typeface="Boulder"/>
              </a:rPr>
              <a:t>2-gram FREEREELS</a:t>
            </a:r>
          </a:p>
        </p:txBody>
      </p:sp>
      <p:sp>
        <p:nvSpPr>
          <p:cNvPr name="Freeform 6" id="6"/>
          <p:cNvSpPr/>
          <p:nvPr/>
        </p:nvSpPr>
        <p:spPr>
          <a:xfrm flipH="true" flipV="false" rot="-1283279">
            <a:off x="14603111" y="-675217"/>
            <a:ext cx="5312379" cy="3107741"/>
          </a:xfrm>
          <a:custGeom>
            <a:avLst/>
            <a:gdLst/>
            <a:ahLst/>
            <a:cxnLst/>
            <a:rect r="r" b="b" t="t" l="l"/>
            <a:pathLst>
              <a:path h="3107741" w="5312379">
                <a:moveTo>
                  <a:pt x="5312378" y="0"/>
                </a:moveTo>
                <a:lnTo>
                  <a:pt x="0" y="0"/>
                </a:lnTo>
                <a:lnTo>
                  <a:pt x="0" y="3107742"/>
                </a:lnTo>
                <a:lnTo>
                  <a:pt x="5312378" y="3107742"/>
                </a:lnTo>
                <a:lnTo>
                  <a:pt x="53123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535526">
            <a:off x="11754264" y="-157113"/>
            <a:ext cx="2333088" cy="2371627"/>
          </a:xfrm>
          <a:custGeom>
            <a:avLst/>
            <a:gdLst/>
            <a:ahLst/>
            <a:cxnLst/>
            <a:rect r="r" b="b" t="t" l="l"/>
            <a:pathLst>
              <a:path h="2371627" w="2333088">
                <a:moveTo>
                  <a:pt x="2333088" y="0"/>
                </a:moveTo>
                <a:lnTo>
                  <a:pt x="0" y="0"/>
                </a:lnTo>
                <a:lnTo>
                  <a:pt x="0" y="2371626"/>
                </a:lnTo>
                <a:lnTo>
                  <a:pt x="2333088" y="2371626"/>
                </a:lnTo>
                <a:lnTo>
                  <a:pt x="23330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230931" y="4388803"/>
            <a:ext cx="5826138" cy="3874846"/>
            <a:chOff x="0" y="0"/>
            <a:chExt cx="1726010" cy="1147934"/>
          </a:xfrm>
        </p:grpSpPr>
        <p:sp>
          <p:nvSpPr>
            <p:cNvPr name="Freeform 9" id="9"/>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7CBFF"/>
            </a:solidFill>
          </p:spPr>
        </p:sp>
        <p:sp>
          <p:nvSpPr>
            <p:cNvPr name="TextBox 10" id="10"/>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209469" y="4388803"/>
            <a:ext cx="5826138" cy="3874846"/>
            <a:chOff x="0" y="0"/>
            <a:chExt cx="1726010" cy="1147934"/>
          </a:xfrm>
        </p:grpSpPr>
        <p:sp>
          <p:nvSpPr>
            <p:cNvPr name="Freeform 12" id="12"/>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E59187"/>
            </a:solidFill>
          </p:spPr>
        </p:sp>
        <p:sp>
          <p:nvSpPr>
            <p:cNvPr name="TextBox 13" id="13"/>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2382416" y="4850031"/>
            <a:ext cx="5480244" cy="3178542"/>
          </a:xfrm>
          <a:custGeom>
            <a:avLst/>
            <a:gdLst/>
            <a:ahLst/>
            <a:cxnLst/>
            <a:rect r="r" b="b" t="t" l="l"/>
            <a:pathLst>
              <a:path h="3178542" w="5480244">
                <a:moveTo>
                  <a:pt x="0" y="0"/>
                </a:moveTo>
                <a:lnTo>
                  <a:pt x="5480244" y="0"/>
                </a:lnTo>
                <a:lnTo>
                  <a:pt x="5480244" y="3178542"/>
                </a:lnTo>
                <a:lnTo>
                  <a:pt x="0" y="3178542"/>
                </a:lnTo>
                <a:lnTo>
                  <a:pt x="0" y="0"/>
                </a:lnTo>
                <a:close/>
              </a:path>
            </a:pathLst>
          </a:custGeom>
          <a:blipFill>
            <a:blip r:embed="rId6"/>
            <a:stretch>
              <a:fillRect l="0" t="0" r="0" b="0"/>
            </a:stretch>
          </a:blipFill>
        </p:spPr>
      </p:sp>
      <p:sp>
        <p:nvSpPr>
          <p:cNvPr name="Freeform 15" id="15"/>
          <p:cNvSpPr/>
          <p:nvPr/>
        </p:nvSpPr>
        <p:spPr>
          <a:xfrm flipH="false" flipV="false" rot="0">
            <a:off x="473363" y="4850031"/>
            <a:ext cx="5433718" cy="3151556"/>
          </a:xfrm>
          <a:custGeom>
            <a:avLst/>
            <a:gdLst/>
            <a:ahLst/>
            <a:cxnLst/>
            <a:rect r="r" b="b" t="t" l="l"/>
            <a:pathLst>
              <a:path h="3151556" w="5433718">
                <a:moveTo>
                  <a:pt x="0" y="0"/>
                </a:moveTo>
                <a:lnTo>
                  <a:pt x="5433718" y="0"/>
                </a:lnTo>
                <a:lnTo>
                  <a:pt x="5433718" y="3151557"/>
                </a:lnTo>
                <a:lnTo>
                  <a:pt x="0" y="3151557"/>
                </a:lnTo>
                <a:lnTo>
                  <a:pt x="0" y="0"/>
                </a:lnTo>
                <a:close/>
              </a:path>
            </a:pathLst>
          </a:custGeom>
          <a:blipFill>
            <a:blip r:embed="rId7"/>
            <a:stretch>
              <a:fillRect l="0" t="0" r="0" b="0"/>
            </a:stretch>
          </a:blipFill>
        </p:spPr>
      </p:sp>
      <p:sp>
        <p:nvSpPr>
          <p:cNvPr name="Freeform 16" id="16"/>
          <p:cNvSpPr/>
          <p:nvPr/>
        </p:nvSpPr>
        <p:spPr>
          <a:xfrm flipH="false" flipV="false" rot="0">
            <a:off x="6443191" y="4859340"/>
            <a:ext cx="5401618" cy="3132938"/>
          </a:xfrm>
          <a:custGeom>
            <a:avLst/>
            <a:gdLst/>
            <a:ahLst/>
            <a:cxnLst/>
            <a:rect r="r" b="b" t="t" l="l"/>
            <a:pathLst>
              <a:path h="3132938" w="5401618">
                <a:moveTo>
                  <a:pt x="0" y="0"/>
                </a:moveTo>
                <a:lnTo>
                  <a:pt x="5401618" y="0"/>
                </a:lnTo>
                <a:lnTo>
                  <a:pt x="5401618" y="3132939"/>
                </a:lnTo>
                <a:lnTo>
                  <a:pt x="0" y="3132939"/>
                </a:lnTo>
                <a:lnTo>
                  <a:pt x="0" y="0"/>
                </a:lnTo>
                <a:close/>
              </a:path>
            </a:pathLst>
          </a:custGeom>
          <a:blipFill>
            <a:blip r:embed="rId8"/>
            <a:stretch>
              <a:fillRect l="0" t="0" r="0" b="0"/>
            </a:stretch>
          </a:blipFill>
        </p:spPr>
      </p:sp>
      <p:sp>
        <p:nvSpPr>
          <p:cNvPr name="TextBox 17" id="17"/>
          <p:cNvSpPr txBox="true"/>
          <p:nvPr/>
        </p:nvSpPr>
        <p:spPr>
          <a:xfrm rot="0">
            <a:off x="1221139" y="4093528"/>
            <a:ext cx="3888645" cy="523875"/>
          </a:xfrm>
          <a:prstGeom prst="rect">
            <a:avLst/>
          </a:prstGeom>
        </p:spPr>
        <p:txBody>
          <a:bodyPr anchor="t" rtlCol="false" tIns="0" lIns="0" bIns="0" rIns="0">
            <a:spAutoFit/>
          </a:bodyPr>
          <a:lstStyle/>
          <a:p>
            <a:pPr algn="ctr">
              <a:lnSpc>
                <a:spcPts val="4200"/>
              </a:lnSpc>
            </a:pPr>
            <a:r>
              <a:rPr lang="en-US" b="true" sz="3000">
                <a:solidFill>
                  <a:srgbClr val="65AC6F"/>
                </a:solidFill>
                <a:latin typeface="Quicksand Bold"/>
                <a:ea typeface="Quicksand Bold"/>
                <a:cs typeface="Quicksand Bold"/>
                <a:sym typeface="Quicksand Bold"/>
              </a:rPr>
              <a:t>Positif</a:t>
            </a:r>
          </a:p>
        </p:txBody>
      </p:sp>
      <p:sp>
        <p:nvSpPr>
          <p:cNvPr name="TextBox 18" id="18"/>
          <p:cNvSpPr txBox="true"/>
          <p:nvPr/>
        </p:nvSpPr>
        <p:spPr>
          <a:xfrm rot="0">
            <a:off x="7199677" y="4093528"/>
            <a:ext cx="3888645" cy="523875"/>
          </a:xfrm>
          <a:prstGeom prst="rect">
            <a:avLst/>
          </a:prstGeom>
        </p:spPr>
        <p:txBody>
          <a:bodyPr anchor="t" rtlCol="false" tIns="0" lIns="0" bIns="0" rIns="0">
            <a:spAutoFit/>
          </a:bodyPr>
          <a:lstStyle/>
          <a:p>
            <a:pPr algn="ctr">
              <a:lnSpc>
                <a:spcPts val="4200"/>
              </a:lnSpc>
            </a:pPr>
            <a:r>
              <a:rPr lang="en-US" b="true" sz="3000">
                <a:solidFill>
                  <a:srgbClr val="BE4CFF"/>
                </a:solidFill>
                <a:latin typeface="Quicksand Bold"/>
                <a:ea typeface="Quicksand Bold"/>
                <a:cs typeface="Quicksand Bold"/>
                <a:sym typeface="Quicksand Bold"/>
              </a:rPr>
              <a:t>Netral</a:t>
            </a:r>
          </a:p>
        </p:txBody>
      </p:sp>
      <p:sp>
        <p:nvSpPr>
          <p:cNvPr name="TextBox 19" id="19"/>
          <p:cNvSpPr txBox="true"/>
          <p:nvPr/>
        </p:nvSpPr>
        <p:spPr>
          <a:xfrm rot="0">
            <a:off x="13178216" y="4093528"/>
            <a:ext cx="3888645" cy="523875"/>
          </a:xfrm>
          <a:prstGeom prst="rect">
            <a:avLst/>
          </a:prstGeom>
        </p:spPr>
        <p:txBody>
          <a:bodyPr anchor="t" rtlCol="false" tIns="0" lIns="0" bIns="0" rIns="0">
            <a:spAutoFit/>
          </a:bodyPr>
          <a:lstStyle/>
          <a:p>
            <a:pPr algn="ctr">
              <a:lnSpc>
                <a:spcPts val="4200"/>
              </a:lnSpc>
            </a:pPr>
            <a:r>
              <a:rPr lang="en-US" sz="3000" b="true">
                <a:solidFill>
                  <a:srgbClr val="AA001D"/>
                </a:solidFill>
                <a:latin typeface="Quicksand Bold"/>
                <a:ea typeface="Quicksand Bold"/>
                <a:cs typeface="Quicksand Bold"/>
                <a:sym typeface="Quicksand Bold"/>
              </a:rPr>
              <a:t>Negatif</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393" y="4388803"/>
            <a:ext cx="5826138" cy="3874846"/>
            <a:chOff x="0" y="0"/>
            <a:chExt cx="1726010" cy="1147934"/>
          </a:xfrm>
        </p:grpSpPr>
        <p:sp>
          <p:nvSpPr>
            <p:cNvPr name="Freeform 3" id="3"/>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3E8BB"/>
            </a:solidFill>
          </p:spPr>
        </p:sp>
        <p:sp>
          <p:nvSpPr>
            <p:cNvPr name="TextBox 4" id="4"/>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36261" y="1864156"/>
            <a:ext cx="16230600" cy="1122680"/>
          </a:xfrm>
          <a:prstGeom prst="rect">
            <a:avLst/>
          </a:prstGeom>
        </p:spPr>
        <p:txBody>
          <a:bodyPr anchor="t" rtlCol="false" tIns="0" lIns="0" bIns="0" rIns="0">
            <a:spAutoFit/>
          </a:bodyPr>
          <a:lstStyle/>
          <a:p>
            <a:pPr algn="l">
              <a:lnSpc>
                <a:spcPts val="8560"/>
              </a:lnSpc>
            </a:pPr>
            <a:r>
              <a:rPr lang="en-US" sz="8000">
                <a:solidFill>
                  <a:srgbClr val="F4C366"/>
                </a:solidFill>
                <a:latin typeface="Boulder"/>
                <a:ea typeface="Boulder"/>
                <a:cs typeface="Boulder"/>
                <a:sym typeface="Boulder"/>
              </a:rPr>
              <a:t>3-gram IQIYI</a:t>
            </a:r>
          </a:p>
        </p:txBody>
      </p:sp>
      <p:sp>
        <p:nvSpPr>
          <p:cNvPr name="Freeform 6" id="6"/>
          <p:cNvSpPr/>
          <p:nvPr/>
        </p:nvSpPr>
        <p:spPr>
          <a:xfrm flipH="true" flipV="false" rot="-1283279">
            <a:off x="14603111" y="-675217"/>
            <a:ext cx="5312379" cy="3107741"/>
          </a:xfrm>
          <a:custGeom>
            <a:avLst/>
            <a:gdLst/>
            <a:ahLst/>
            <a:cxnLst/>
            <a:rect r="r" b="b" t="t" l="l"/>
            <a:pathLst>
              <a:path h="3107741" w="5312379">
                <a:moveTo>
                  <a:pt x="5312378" y="0"/>
                </a:moveTo>
                <a:lnTo>
                  <a:pt x="0" y="0"/>
                </a:lnTo>
                <a:lnTo>
                  <a:pt x="0" y="3107742"/>
                </a:lnTo>
                <a:lnTo>
                  <a:pt x="5312378" y="3107742"/>
                </a:lnTo>
                <a:lnTo>
                  <a:pt x="53123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535526">
            <a:off x="11754264" y="-157113"/>
            <a:ext cx="2333088" cy="2371627"/>
          </a:xfrm>
          <a:custGeom>
            <a:avLst/>
            <a:gdLst/>
            <a:ahLst/>
            <a:cxnLst/>
            <a:rect r="r" b="b" t="t" l="l"/>
            <a:pathLst>
              <a:path h="2371627" w="2333088">
                <a:moveTo>
                  <a:pt x="2333088" y="0"/>
                </a:moveTo>
                <a:lnTo>
                  <a:pt x="0" y="0"/>
                </a:lnTo>
                <a:lnTo>
                  <a:pt x="0" y="2371626"/>
                </a:lnTo>
                <a:lnTo>
                  <a:pt x="2333088" y="2371626"/>
                </a:lnTo>
                <a:lnTo>
                  <a:pt x="23330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230931" y="4388803"/>
            <a:ext cx="5826138" cy="3874846"/>
            <a:chOff x="0" y="0"/>
            <a:chExt cx="1726010" cy="1147934"/>
          </a:xfrm>
        </p:grpSpPr>
        <p:sp>
          <p:nvSpPr>
            <p:cNvPr name="Freeform 9" id="9"/>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D7CBFF"/>
            </a:solidFill>
          </p:spPr>
        </p:sp>
        <p:sp>
          <p:nvSpPr>
            <p:cNvPr name="TextBox 10" id="10"/>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209469" y="4388803"/>
            <a:ext cx="5826138" cy="3874846"/>
            <a:chOff x="0" y="0"/>
            <a:chExt cx="1726010" cy="1147934"/>
          </a:xfrm>
        </p:grpSpPr>
        <p:sp>
          <p:nvSpPr>
            <p:cNvPr name="Freeform 12" id="12"/>
            <p:cNvSpPr/>
            <p:nvPr/>
          </p:nvSpPr>
          <p:spPr>
            <a:xfrm flipH="false" flipV="false" rot="0">
              <a:off x="0" y="0"/>
              <a:ext cx="1726010" cy="1147934"/>
            </a:xfrm>
            <a:custGeom>
              <a:avLst/>
              <a:gdLst/>
              <a:ahLst/>
              <a:cxnLst/>
              <a:rect r="r" b="b" t="t" l="l"/>
              <a:pathLst>
                <a:path h="1147934" w="1726010">
                  <a:moveTo>
                    <a:pt x="67770" y="0"/>
                  </a:moveTo>
                  <a:lnTo>
                    <a:pt x="1658240" y="0"/>
                  </a:lnTo>
                  <a:cubicBezTo>
                    <a:pt x="1676214" y="0"/>
                    <a:pt x="1693451" y="7140"/>
                    <a:pt x="1706161" y="19849"/>
                  </a:cubicBezTo>
                  <a:cubicBezTo>
                    <a:pt x="1718870" y="32559"/>
                    <a:pt x="1726010" y="49796"/>
                    <a:pt x="1726010" y="67770"/>
                  </a:cubicBezTo>
                  <a:lnTo>
                    <a:pt x="1726010" y="1080164"/>
                  </a:lnTo>
                  <a:cubicBezTo>
                    <a:pt x="1726010" y="1117593"/>
                    <a:pt x="1695668" y="1147934"/>
                    <a:pt x="1658240" y="1147934"/>
                  </a:cubicBezTo>
                  <a:lnTo>
                    <a:pt x="67770" y="1147934"/>
                  </a:lnTo>
                  <a:cubicBezTo>
                    <a:pt x="30342" y="1147934"/>
                    <a:pt x="0" y="1117593"/>
                    <a:pt x="0" y="1080164"/>
                  </a:cubicBezTo>
                  <a:lnTo>
                    <a:pt x="0" y="67770"/>
                  </a:lnTo>
                  <a:cubicBezTo>
                    <a:pt x="0" y="30342"/>
                    <a:pt x="30342" y="0"/>
                    <a:pt x="67770" y="0"/>
                  </a:cubicBezTo>
                  <a:close/>
                </a:path>
              </a:pathLst>
            </a:custGeom>
            <a:solidFill>
              <a:srgbClr val="E59187"/>
            </a:solidFill>
          </p:spPr>
        </p:sp>
        <p:sp>
          <p:nvSpPr>
            <p:cNvPr name="TextBox 13" id="13"/>
            <p:cNvSpPr txBox="true"/>
            <p:nvPr/>
          </p:nvSpPr>
          <p:spPr>
            <a:xfrm>
              <a:off x="0" y="-38100"/>
              <a:ext cx="1726010" cy="1186034"/>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478568" y="4922464"/>
            <a:ext cx="5373787" cy="3123514"/>
          </a:xfrm>
          <a:custGeom>
            <a:avLst/>
            <a:gdLst/>
            <a:ahLst/>
            <a:cxnLst/>
            <a:rect r="r" b="b" t="t" l="l"/>
            <a:pathLst>
              <a:path h="3123514" w="5373787">
                <a:moveTo>
                  <a:pt x="0" y="0"/>
                </a:moveTo>
                <a:lnTo>
                  <a:pt x="5373787" y="0"/>
                </a:lnTo>
                <a:lnTo>
                  <a:pt x="5373787" y="3123514"/>
                </a:lnTo>
                <a:lnTo>
                  <a:pt x="0" y="3123514"/>
                </a:lnTo>
                <a:lnTo>
                  <a:pt x="0" y="0"/>
                </a:lnTo>
                <a:close/>
              </a:path>
            </a:pathLst>
          </a:custGeom>
          <a:blipFill>
            <a:blip r:embed="rId6"/>
            <a:stretch>
              <a:fillRect l="0" t="0" r="0" b="0"/>
            </a:stretch>
          </a:blipFill>
        </p:spPr>
      </p:sp>
      <p:sp>
        <p:nvSpPr>
          <p:cNvPr name="Freeform 15" id="15"/>
          <p:cNvSpPr/>
          <p:nvPr/>
        </p:nvSpPr>
        <p:spPr>
          <a:xfrm flipH="false" flipV="false" rot="0">
            <a:off x="6451316" y="4922464"/>
            <a:ext cx="5385368" cy="3123514"/>
          </a:xfrm>
          <a:custGeom>
            <a:avLst/>
            <a:gdLst/>
            <a:ahLst/>
            <a:cxnLst/>
            <a:rect r="r" b="b" t="t" l="l"/>
            <a:pathLst>
              <a:path h="3123514" w="5385368">
                <a:moveTo>
                  <a:pt x="0" y="0"/>
                </a:moveTo>
                <a:lnTo>
                  <a:pt x="5385368" y="0"/>
                </a:lnTo>
                <a:lnTo>
                  <a:pt x="5385368" y="3123514"/>
                </a:lnTo>
                <a:lnTo>
                  <a:pt x="0" y="3123514"/>
                </a:lnTo>
                <a:lnTo>
                  <a:pt x="0" y="0"/>
                </a:lnTo>
                <a:close/>
              </a:path>
            </a:pathLst>
          </a:custGeom>
          <a:blipFill>
            <a:blip r:embed="rId7"/>
            <a:stretch>
              <a:fillRect l="0" t="0" r="0" b="0"/>
            </a:stretch>
          </a:blipFill>
        </p:spPr>
      </p:sp>
      <p:sp>
        <p:nvSpPr>
          <p:cNvPr name="Freeform 16" id="16"/>
          <p:cNvSpPr/>
          <p:nvPr/>
        </p:nvSpPr>
        <p:spPr>
          <a:xfrm flipH="false" flipV="false" rot="0">
            <a:off x="12458655" y="4922464"/>
            <a:ext cx="5327767" cy="3090105"/>
          </a:xfrm>
          <a:custGeom>
            <a:avLst/>
            <a:gdLst/>
            <a:ahLst/>
            <a:cxnLst/>
            <a:rect r="r" b="b" t="t" l="l"/>
            <a:pathLst>
              <a:path h="3090105" w="5327767">
                <a:moveTo>
                  <a:pt x="0" y="0"/>
                </a:moveTo>
                <a:lnTo>
                  <a:pt x="5327767" y="0"/>
                </a:lnTo>
                <a:lnTo>
                  <a:pt x="5327767" y="3090105"/>
                </a:lnTo>
                <a:lnTo>
                  <a:pt x="0" y="3090105"/>
                </a:lnTo>
                <a:lnTo>
                  <a:pt x="0" y="0"/>
                </a:lnTo>
                <a:close/>
              </a:path>
            </a:pathLst>
          </a:custGeom>
          <a:blipFill>
            <a:blip r:embed="rId8"/>
            <a:stretch>
              <a:fillRect l="0" t="0" r="0" b="0"/>
            </a:stretch>
          </a:blipFill>
        </p:spPr>
      </p:sp>
      <p:sp>
        <p:nvSpPr>
          <p:cNvPr name="TextBox 17" id="17"/>
          <p:cNvSpPr txBox="true"/>
          <p:nvPr/>
        </p:nvSpPr>
        <p:spPr>
          <a:xfrm rot="0">
            <a:off x="1221139" y="4093528"/>
            <a:ext cx="3888645" cy="523875"/>
          </a:xfrm>
          <a:prstGeom prst="rect">
            <a:avLst/>
          </a:prstGeom>
        </p:spPr>
        <p:txBody>
          <a:bodyPr anchor="t" rtlCol="false" tIns="0" lIns="0" bIns="0" rIns="0">
            <a:spAutoFit/>
          </a:bodyPr>
          <a:lstStyle/>
          <a:p>
            <a:pPr algn="ctr">
              <a:lnSpc>
                <a:spcPts val="4200"/>
              </a:lnSpc>
            </a:pPr>
            <a:r>
              <a:rPr lang="en-US" b="true" sz="3000">
                <a:solidFill>
                  <a:srgbClr val="65AC6F"/>
                </a:solidFill>
                <a:latin typeface="Quicksand Bold"/>
                <a:ea typeface="Quicksand Bold"/>
                <a:cs typeface="Quicksand Bold"/>
                <a:sym typeface="Quicksand Bold"/>
              </a:rPr>
              <a:t>Positif</a:t>
            </a:r>
          </a:p>
        </p:txBody>
      </p:sp>
      <p:sp>
        <p:nvSpPr>
          <p:cNvPr name="TextBox 18" id="18"/>
          <p:cNvSpPr txBox="true"/>
          <p:nvPr/>
        </p:nvSpPr>
        <p:spPr>
          <a:xfrm rot="0">
            <a:off x="7199677" y="4093528"/>
            <a:ext cx="3888645" cy="523875"/>
          </a:xfrm>
          <a:prstGeom prst="rect">
            <a:avLst/>
          </a:prstGeom>
        </p:spPr>
        <p:txBody>
          <a:bodyPr anchor="t" rtlCol="false" tIns="0" lIns="0" bIns="0" rIns="0">
            <a:spAutoFit/>
          </a:bodyPr>
          <a:lstStyle/>
          <a:p>
            <a:pPr algn="ctr">
              <a:lnSpc>
                <a:spcPts val="4200"/>
              </a:lnSpc>
            </a:pPr>
            <a:r>
              <a:rPr lang="en-US" b="true" sz="3000">
                <a:solidFill>
                  <a:srgbClr val="BE4CFF"/>
                </a:solidFill>
                <a:latin typeface="Quicksand Bold"/>
                <a:ea typeface="Quicksand Bold"/>
                <a:cs typeface="Quicksand Bold"/>
                <a:sym typeface="Quicksand Bold"/>
              </a:rPr>
              <a:t>Netral</a:t>
            </a:r>
          </a:p>
        </p:txBody>
      </p:sp>
      <p:sp>
        <p:nvSpPr>
          <p:cNvPr name="TextBox 19" id="19"/>
          <p:cNvSpPr txBox="true"/>
          <p:nvPr/>
        </p:nvSpPr>
        <p:spPr>
          <a:xfrm rot="0">
            <a:off x="13178216" y="4093528"/>
            <a:ext cx="3888645" cy="523875"/>
          </a:xfrm>
          <a:prstGeom prst="rect">
            <a:avLst/>
          </a:prstGeom>
        </p:spPr>
        <p:txBody>
          <a:bodyPr anchor="t" rtlCol="false" tIns="0" lIns="0" bIns="0" rIns="0">
            <a:spAutoFit/>
          </a:bodyPr>
          <a:lstStyle/>
          <a:p>
            <a:pPr algn="ctr">
              <a:lnSpc>
                <a:spcPts val="4200"/>
              </a:lnSpc>
            </a:pPr>
            <a:r>
              <a:rPr lang="en-US" sz="3000" b="true">
                <a:solidFill>
                  <a:srgbClr val="AA001D"/>
                </a:solidFill>
                <a:latin typeface="Quicksand Bold"/>
                <a:ea typeface="Quicksand Bold"/>
                <a:cs typeface="Quicksand Bold"/>
                <a:sym typeface="Quicksand Bold"/>
              </a:rPr>
              <a:t>Negatif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76469" y="1028700"/>
            <a:ext cx="14335062" cy="8229600"/>
            <a:chOff x="0" y="0"/>
            <a:chExt cx="3775489" cy="2167467"/>
          </a:xfrm>
        </p:grpSpPr>
        <p:sp>
          <p:nvSpPr>
            <p:cNvPr name="Freeform 3" id="3"/>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4" id="4"/>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18470" y="1301006"/>
            <a:ext cx="13820706" cy="7684988"/>
            <a:chOff x="0" y="0"/>
            <a:chExt cx="3640021" cy="2024030"/>
          </a:xfrm>
        </p:grpSpPr>
        <p:sp>
          <p:nvSpPr>
            <p:cNvPr name="Freeform 6" id="6"/>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7" id="7"/>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867860" y="1948449"/>
            <a:ext cx="12552280" cy="6390101"/>
            <a:chOff x="0" y="0"/>
            <a:chExt cx="3305950" cy="1682990"/>
          </a:xfrm>
        </p:grpSpPr>
        <p:sp>
          <p:nvSpPr>
            <p:cNvPr name="Freeform 9" id="9"/>
            <p:cNvSpPr/>
            <p:nvPr/>
          </p:nvSpPr>
          <p:spPr>
            <a:xfrm flipH="false" flipV="false" rot="0">
              <a:off x="0" y="0"/>
              <a:ext cx="3305950" cy="1682990"/>
            </a:xfrm>
            <a:custGeom>
              <a:avLst/>
              <a:gdLst/>
              <a:ahLst/>
              <a:cxnLst/>
              <a:rect r="r" b="b" t="t" l="l"/>
              <a:pathLst>
                <a:path h="1682990" w="3305950">
                  <a:moveTo>
                    <a:pt x="31455" y="0"/>
                  </a:moveTo>
                  <a:lnTo>
                    <a:pt x="3274495" y="0"/>
                  </a:lnTo>
                  <a:cubicBezTo>
                    <a:pt x="3282837" y="0"/>
                    <a:pt x="3290838" y="3314"/>
                    <a:pt x="3296737" y="9213"/>
                  </a:cubicBezTo>
                  <a:cubicBezTo>
                    <a:pt x="3302636" y="15112"/>
                    <a:pt x="3305950" y="23113"/>
                    <a:pt x="3305950" y="31455"/>
                  </a:cubicBezTo>
                  <a:lnTo>
                    <a:pt x="3305950" y="1651534"/>
                  </a:lnTo>
                  <a:cubicBezTo>
                    <a:pt x="3305950" y="1668907"/>
                    <a:pt x="3291867" y="1682990"/>
                    <a:pt x="3274495" y="1682990"/>
                  </a:cubicBezTo>
                  <a:lnTo>
                    <a:pt x="31455" y="1682990"/>
                  </a:lnTo>
                  <a:cubicBezTo>
                    <a:pt x="23113" y="1682990"/>
                    <a:pt x="15112" y="1679676"/>
                    <a:pt x="9213" y="1673777"/>
                  </a:cubicBezTo>
                  <a:cubicBezTo>
                    <a:pt x="3314" y="1667878"/>
                    <a:pt x="0" y="1659877"/>
                    <a:pt x="0" y="1651534"/>
                  </a:cubicBezTo>
                  <a:lnTo>
                    <a:pt x="0" y="31455"/>
                  </a:lnTo>
                  <a:cubicBezTo>
                    <a:pt x="0" y="23113"/>
                    <a:pt x="3314" y="15112"/>
                    <a:pt x="9213" y="9213"/>
                  </a:cubicBezTo>
                  <a:cubicBezTo>
                    <a:pt x="15112" y="3314"/>
                    <a:pt x="23113" y="0"/>
                    <a:pt x="31455" y="0"/>
                  </a:cubicBezTo>
                  <a:close/>
                </a:path>
              </a:pathLst>
            </a:custGeom>
            <a:solidFill>
              <a:srgbClr val="C1272D"/>
            </a:solidFill>
          </p:spPr>
        </p:sp>
        <p:sp>
          <p:nvSpPr>
            <p:cNvPr name="TextBox 10" id="10"/>
            <p:cNvSpPr txBox="true"/>
            <p:nvPr/>
          </p:nvSpPr>
          <p:spPr>
            <a:xfrm>
              <a:off x="0" y="-38100"/>
              <a:ext cx="3305950" cy="172109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8755218">
            <a:off x="14471987" y="6758498"/>
            <a:ext cx="3134377" cy="2899299"/>
          </a:xfrm>
          <a:custGeom>
            <a:avLst/>
            <a:gdLst/>
            <a:ahLst/>
            <a:cxnLst/>
            <a:rect r="r" b="b" t="t" l="l"/>
            <a:pathLst>
              <a:path h="2899299" w="3134377">
                <a:moveTo>
                  <a:pt x="0" y="0"/>
                </a:moveTo>
                <a:lnTo>
                  <a:pt x="3134377" y="0"/>
                </a:lnTo>
                <a:lnTo>
                  <a:pt x="3134377" y="2899299"/>
                </a:lnTo>
                <a:lnTo>
                  <a:pt x="0" y="2899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632647" y="2243031"/>
            <a:ext cx="5068638" cy="5746902"/>
          </a:xfrm>
          <a:custGeom>
            <a:avLst/>
            <a:gdLst/>
            <a:ahLst/>
            <a:cxnLst/>
            <a:rect r="r" b="b" t="t" l="l"/>
            <a:pathLst>
              <a:path h="5746902" w="5068638">
                <a:moveTo>
                  <a:pt x="0" y="0"/>
                </a:moveTo>
                <a:lnTo>
                  <a:pt x="5068638" y="0"/>
                </a:lnTo>
                <a:lnTo>
                  <a:pt x="5068638" y="5746902"/>
                </a:lnTo>
                <a:lnTo>
                  <a:pt x="0" y="5746902"/>
                </a:lnTo>
                <a:lnTo>
                  <a:pt x="0" y="0"/>
                </a:lnTo>
                <a:close/>
              </a:path>
            </a:pathLst>
          </a:custGeom>
          <a:blipFill>
            <a:blip r:embed="rId4"/>
            <a:stretch>
              <a:fillRect l="0" t="-8060" r="0" b="-87934"/>
            </a:stretch>
          </a:blipFill>
        </p:spPr>
      </p:sp>
      <p:sp>
        <p:nvSpPr>
          <p:cNvPr name="TextBox 13" id="13"/>
          <p:cNvSpPr txBox="true"/>
          <p:nvPr/>
        </p:nvSpPr>
        <p:spPr>
          <a:xfrm rot="0">
            <a:off x="10043921" y="2338281"/>
            <a:ext cx="4438440" cy="1115799"/>
          </a:xfrm>
          <a:prstGeom prst="rect">
            <a:avLst/>
          </a:prstGeom>
        </p:spPr>
        <p:txBody>
          <a:bodyPr anchor="t" rtlCol="false" tIns="0" lIns="0" bIns="0" rIns="0">
            <a:spAutoFit/>
          </a:bodyPr>
          <a:lstStyle/>
          <a:p>
            <a:pPr algn="ctr">
              <a:lnSpc>
                <a:spcPts val="8512"/>
              </a:lnSpc>
            </a:pPr>
            <a:r>
              <a:rPr lang="en-US" sz="7955">
                <a:solidFill>
                  <a:srgbClr val="E9BB6D"/>
                </a:solidFill>
                <a:latin typeface="Boulder"/>
                <a:ea typeface="Boulder"/>
                <a:cs typeface="Boulder"/>
                <a:sym typeface="Boulder"/>
              </a:rPr>
              <a:t>data</a:t>
            </a:r>
          </a:p>
        </p:txBody>
      </p:sp>
      <p:sp>
        <p:nvSpPr>
          <p:cNvPr name="TextBox 14" id="14"/>
          <p:cNvSpPr txBox="true"/>
          <p:nvPr/>
        </p:nvSpPr>
        <p:spPr>
          <a:xfrm rot="0">
            <a:off x="10838930" y="3817098"/>
            <a:ext cx="3331385" cy="1994668"/>
          </a:xfrm>
          <a:prstGeom prst="rect">
            <a:avLst/>
          </a:prstGeom>
        </p:spPr>
        <p:txBody>
          <a:bodyPr anchor="t" rtlCol="false" tIns="0" lIns="0" bIns="0" rIns="0">
            <a:spAutoFit/>
          </a:bodyPr>
          <a:lstStyle/>
          <a:p>
            <a:pPr algn="l">
              <a:lnSpc>
                <a:spcPts val="5210"/>
              </a:lnSpc>
            </a:pPr>
            <a:r>
              <a:rPr lang="en-US" sz="4780">
                <a:solidFill>
                  <a:srgbClr val="04243A"/>
                </a:solidFill>
                <a:latin typeface="Hibernate"/>
                <a:ea typeface="Hibernate"/>
                <a:cs typeface="Hibernate"/>
                <a:sym typeface="Hibernate"/>
              </a:rPr>
              <a:t>Top 3 Aplikasi Streaming Dracin</a:t>
            </a:r>
          </a:p>
        </p:txBody>
      </p:sp>
      <p:grpSp>
        <p:nvGrpSpPr>
          <p:cNvPr name="Group 15" id="15"/>
          <p:cNvGrpSpPr/>
          <p:nvPr/>
        </p:nvGrpSpPr>
        <p:grpSpPr>
          <a:xfrm rot="0">
            <a:off x="10593316" y="6127160"/>
            <a:ext cx="4314044" cy="778299"/>
            <a:chOff x="0" y="0"/>
            <a:chExt cx="1136209" cy="204984"/>
          </a:xfrm>
        </p:grpSpPr>
        <p:sp>
          <p:nvSpPr>
            <p:cNvPr name="Freeform 16" id="16"/>
            <p:cNvSpPr/>
            <p:nvPr/>
          </p:nvSpPr>
          <p:spPr>
            <a:xfrm flipH="false" flipV="false" rot="0">
              <a:off x="0" y="0"/>
              <a:ext cx="1136209" cy="204984"/>
            </a:xfrm>
            <a:custGeom>
              <a:avLst/>
              <a:gdLst/>
              <a:ahLst/>
              <a:cxnLst/>
              <a:rect r="r" b="b" t="t" l="l"/>
              <a:pathLst>
                <a:path h="204984" w="1136209">
                  <a:moveTo>
                    <a:pt x="91524" y="0"/>
                  </a:moveTo>
                  <a:lnTo>
                    <a:pt x="1044685" y="0"/>
                  </a:lnTo>
                  <a:cubicBezTo>
                    <a:pt x="1068959" y="0"/>
                    <a:pt x="1092238" y="9643"/>
                    <a:pt x="1109402" y="26807"/>
                  </a:cubicBezTo>
                  <a:cubicBezTo>
                    <a:pt x="1126566" y="43971"/>
                    <a:pt x="1136209" y="67250"/>
                    <a:pt x="1136209" y="91524"/>
                  </a:cubicBezTo>
                  <a:lnTo>
                    <a:pt x="1136209" y="113460"/>
                  </a:lnTo>
                  <a:cubicBezTo>
                    <a:pt x="1136209" y="137734"/>
                    <a:pt x="1126566" y="161013"/>
                    <a:pt x="1109402" y="178177"/>
                  </a:cubicBezTo>
                  <a:cubicBezTo>
                    <a:pt x="1092238" y="195342"/>
                    <a:pt x="1068959" y="204984"/>
                    <a:pt x="1044685" y="204984"/>
                  </a:cubicBezTo>
                  <a:lnTo>
                    <a:pt x="91524" y="204984"/>
                  </a:lnTo>
                  <a:cubicBezTo>
                    <a:pt x="67250" y="204984"/>
                    <a:pt x="43971" y="195342"/>
                    <a:pt x="26807" y="178177"/>
                  </a:cubicBezTo>
                  <a:cubicBezTo>
                    <a:pt x="9643" y="161013"/>
                    <a:pt x="0" y="137734"/>
                    <a:pt x="0" y="113460"/>
                  </a:cubicBezTo>
                  <a:lnTo>
                    <a:pt x="0" y="91524"/>
                  </a:lnTo>
                  <a:cubicBezTo>
                    <a:pt x="0" y="67250"/>
                    <a:pt x="9643" y="43971"/>
                    <a:pt x="26807" y="26807"/>
                  </a:cubicBezTo>
                  <a:cubicBezTo>
                    <a:pt x="43971" y="9643"/>
                    <a:pt x="67250" y="0"/>
                    <a:pt x="91524" y="0"/>
                  </a:cubicBezTo>
                  <a:close/>
                </a:path>
              </a:pathLst>
            </a:custGeom>
            <a:solidFill>
              <a:srgbClr val="FFF5DF"/>
            </a:solidFill>
          </p:spPr>
        </p:sp>
        <p:sp>
          <p:nvSpPr>
            <p:cNvPr name="TextBox 17" id="17"/>
            <p:cNvSpPr txBox="true"/>
            <p:nvPr/>
          </p:nvSpPr>
          <p:spPr>
            <a:xfrm>
              <a:off x="0" y="-66675"/>
              <a:ext cx="1136209" cy="271659"/>
            </a:xfrm>
            <a:prstGeom prst="rect">
              <a:avLst/>
            </a:prstGeom>
          </p:spPr>
          <p:txBody>
            <a:bodyPr anchor="ctr" rtlCol="false" tIns="50800" lIns="50800" bIns="50800" rIns="50800"/>
            <a:lstStyle/>
            <a:p>
              <a:pPr algn="ctr">
                <a:lnSpc>
                  <a:spcPts val="5039"/>
                </a:lnSpc>
                <a:spcBef>
                  <a:spcPct val="0"/>
                </a:spcBef>
              </a:pPr>
              <a:r>
                <a:rPr lang="en-US" sz="3599">
                  <a:solidFill>
                    <a:srgbClr val="000000"/>
                  </a:solidFill>
                  <a:latin typeface="Hibernate"/>
                  <a:ea typeface="Hibernate"/>
                  <a:cs typeface="Hibernate"/>
                  <a:sym typeface="Hibernate"/>
                </a:rPr>
                <a:t>Total Data: 9.000</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861480"/>
            <a:ext cx="5186609" cy="6396820"/>
            <a:chOff x="0" y="0"/>
            <a:chExt cx="1366021" cy="1684759"/>
          </a:xfrm>
        </p:grpSpPr>
        <p:sp>
          <p:nvSpPr>
            <p:cNvPr name="Freeform 3" id="3"/>
            <p:cNvSpPr/>
            <p:nvPr/>
          </p:nvSpPr>
          <p:spPr>
            <a:xfrm flipH="false" flipV="false" rot="0">
              <a:off x="0" y="0"/>
              <a:ext cx="1366020" cy="1684759"/>
            </a:xfrm>
            <a:custGeom>
              <a:avLst/>
              <a:gdLst/>
              <a:ahLst/>
              <a:cxnLst/>
              <a:rect r="r" b="b" t="t" l="l"/>
              <a:pathLst>
                <a:path h="1684759" w="1366020">
                  <a:moveTo>
                    <a:pt x="76126" y="0"/>
                  </a:moveTo>
                  <a:lnTo>
                    <a:pt x="1289894" y="0"/>
                  </a:lnTo>
                  <a:cubicBezTo>
                    <a:pt x="1310084" y="0"/>
                    <a:pt x="1329447" y="8020"/>
                    <a:pt x="1343724" y="22297"/>
                  </a:cubicBezTo>
                  <a:cubicBezTo>
                    <a:pt x="1358000" y="36573"/>
                    <a:pt x="1366020" y="55936"/>
                    <a:pt x="1366020" y="76126"/>
                  </a:cubicBezTo>
                  <a:lnTo>
                    <a:pt x="1366020" y="1608633"/>
                  </a:lnTo>
                  <a:cubicBezTo>
                    <a:pt x="1366020" y="1628823"/>
                    <a:pt x="1358000" y="1648186"/>
                    <a:pt x="1343724" y="1662462"/>
                  </a:cubicBezTo>
                  <a:cubicBezTo>
                    <a:pt x="1329447" y="1676739"/>
                    <a:pt x="1310084" y="1684759"/>
                    <a:pt x="1289894" y="1684759"/>
                  </a:cubicBezTo>
                  <a:lnTo>
                    <a:pt x="76126" y="1684759"/>
                  </a:lnTo>
                  <a:cubicBezTo>
                    <a:pt x="55936" y="1684759"/>
                    <a:pt x="36573" y="1676739"/>
                    <a:pt x="22297" y="1662462"/>
                  </a:cubicBezTo>
                  <a:cubicBezTo>
                    <a:pt x="8020" y="1648186"/>
                    <a:pt x="0" y="1628823"/>
                    <a:pt x="0" y="1608633"/>
                  </a:cubicBezTo>
                  <a:lnTo>
                    <a:pt x="0" y="76126"/>
                  </a:lnTo>
                  <a:cubicBezTo>
                    <a:pt x="0" y="55936"/>
                    <a:pt x="8020" y="36573"/>
                    <a:pt x="22297" y="22297"/>
                  </a:cubicBezTo>
                  <a:cubicBezTo>
                    <a:pt x="36573" y="8020"/>
                    <a:pt x="55936" y="0"/>
                    <a:pt x="76126" y="0"/>
                  </a:cubicBezTo>
                  <a:close/>
                </a:path>
              </a:pathLst>
            </a:custGeom>
            <a:solidFill>
              <a:srgbClr val="FFF5DF"/>
            </a:solidFill>
          </p:spPr>
        </p:sp>
        <p:sp>
          <p:nvSpPr>
            <p:cNvPr name="TextBox 4" id="4"/>
            <p:cNvSpPr txBox="true"/>
            <p:nvPr/>
          </p:nvSpPr>
          <p:spPr>
            <a:xfrm>
              <a:off x="0" y="-38100"/>
              <a:ext cx="1366021" cy="172285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676123" y="2861480"/>
            <a:ext cx="5186609" cy="6396820"/>
            <a:chOff x="0" y="0"/>
            <a:chExt cx="1366021" cy="1684759"/>
          </a:xfrm>
        </p:grpSpPr>
        <p:sp>
          <p:nvSpPr>
            <p:cNvPr name="Freeform 6" id="6"/>
            <p:cNvSpPr/>
            <p:nvPr/>
          </p:nvSpPr>
          <p:spPr>
            <a:xfrm flipH="false" flipV="false" rot="0">
              <a:off x="0" y="0"/>
              <a:ext cx="1366020" cy="1684759"/>
            </a:xfrm>
            <a:custGeom>
              <a:avLst/>
              <a:gdLst/>
              <a:ahLst/>
              <a:cxnLst/>
              <a:rect r="r" b="b" t="t" l="l"/>
              <a:pathLst>
                <a:path h="1684759" w="1366020">
                  <a:moveTo>
                    <a:pt x="76126" y="0"/>
                  </a:moveTo>
                  <a:lnTo>
                    <a:pt x="1289894" y="0"/>
                  </a:lnTo>
                  <a:cubicBezTo>
                    <a:pt x="1310084" y="0"/>
                    <a:pt x="1329447" y="8020"/>
                    <a:pt x="1343724" y="22297"/>
                  </a:cubicBezTo>
                  <a:cubicBezTo>
                    <a:pt x="1358000" y="36573"/>
                    <a:pt x="1366020" y="55936"/>
                    <a:pt x="1366020" y="76126"/>
                  </a:cubicBezTo>
                  <a:lnTo>
                    <a:pt x="1366020" y="1608633"/>
                  </a:lnTo>
                  <a:cubicBezTo>
                    <a:pt x="1366020" y="1628823"/>
                    <a:pt x="1358000" y="1648186"/>
                    <a:pt x="1343724" y="1662462"/>
                  </a:cubicBezTo>
                  <a:cubicBezTo>
                    <a:pt x="1329447" y="1676739"/>
                    <a:pt x="1310084" y="1684759"/>
                    <a:pt x="1289894" y="1684759"/>
                  </a:cubicBezTo>
                  <a:lnTo>
                    <a:pt x="76126" y="1684759"/>
                  </a:lnTo>
                  <a:cubicBezTo>
                    <a:pt x="55936" y="1684759"/>
                    <a:pt x="36573" y="1676739"/>
                    <a:pt x="22297" y="1662462"/>
                  </a:cubicBezTo>
                  <a:cubicBezTo>
                    <a:pt x="8020" y="1648186"/>
                    <a:pt x="0" y="1628823"/>
                    <a:pt x="0" y="1608633"/>
                  </a:cubicBezTo>
                  <a:lnTo>
                    <a:pt x="0" y="76126"/>
                  </a:lnTo>
                  <a:cubicBezTo>
                    <a:pt x="0" y="55936"/>
                    <a:pt x="8020" y="36573"/>
                    <a:pt x="22297" y="22297"/>
                  </a:cubicBezTo>
                  <a:cubicBezTo>
                    <a:pt x="36573" y="8020"/>
                    <a:pt x="55936" y="0"/>
                    <a:pt x="76126" y="0"/>
                  </a:cubicBezTo>
                  <a:close/>
                </a:path>
              </a:pathLst>
            </a:custGeom>
            <a:solidFill>
              <a:srgbClr val="FFF5DF"/>
            </a:solidFill>
          </p:spPr>
        </p:sp>
        <p:sp>
          <p:nvSpPr>
            <p:cNvPr name="TextBox 7" id="7"/>
            <p:cNvSpPr txBox="true"/>
            <p:nvPr/>
          </p:nvSpPr>
          <p:spPr>
            <a:xfrm>
              <a:off x="0" y="-38100"/>
              <a:ext cx="1366021" cy="172285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323546" y="2861480"/>
            <a:ext cx="5186609" cy="6396820"/>
            <a:chOff x="0" y="0"/>
            <a:chExt cx="1366021" cy="1684759"/>
          </a:xfrm>
        </p:grpSpPr>
        <p:sp>
          <p:nvSpPr>
            <p:cNvPr name="Freeform 9" id="9"/>
            <p:cNvSpPr/>
            <p:nvPr/>
          </p:nvSpPr>
          <p:spPr>
            <a:xfrm flipH="false" flipV="false" rot="0">
              <a:off x="0" y="0"/>
              <a:ext cx="1366020" cy="1684759"/>
            </a:xfrm>
            <a:custGeom>
              <a:avLst/>
              <a:gdLst/>
              <a:ahLst/>
              <a:cxnLst/>
              <a:rect r="r" b="b" t="t" l="l"/>
              <a:pathLst>
                <a:path h="1684759" w="1366020">
                  <a:moveTo>
                    <a:pt x="76126" y="0"/>
                  </a:moveTo>
                  <a:lnTo>
                    <a:pt x="1289894" y="0"/>
                  </a:lnTo>
                  <a:cubicBezTo>
                    <a:pt x="1310084" y="0"/>
                    <a:pt x="1329447" y="8020"/>
                    <a:pt x="1343724" y="22297"/>
                  </a:cubicBezTo>
                  <a:cubicBezTo>
                    <a:pt x="1358000" y="36573"/>
                    <a:pt x="1366020" y="55936"/>
                    <a:pt x="1366020" y="76126"/>
                  </a:cubicBezTo>
                  <a:lnTo>
                    <a:pt x="1366020" y="1608633"/>
                  </a:lnTo>
                  <a:cubicBezTo>
                    <a:pt x="1366020" y="1628823"/>
                    <a:pt x="1358000" y="1648186"/>
                    <a:pt x="1343724" y="1662462"/>
                  </a:cubicBezTo>
                  <a:cubicBezTo>
                    <a:pt x="1329447" y="1676739"/>
                    <a:pt x="1310084" y="1684759"/>
                    <a:pt x="1289894" y="1684759"/>
                  </a:cubicBezTo>
                  <a:lnTo>
                    <a:pt x="76126" y="1684759"/>
                  </a:lnTo>
                  <a:cubicBezTo>
                    <a:pt x="55936" y="1684759"/>
                    <a:pt x="36573" y="1676739"/>
                    <a:pt x="22297" y="1662462"/>
                  </a:cubicBezTo>
                  <a:cubicBezTo>
                    <a:pt x="8020" y="1648186"/>
                    <a:pt x="0" y="1628823"/>
                    <a:pt x="0" y="1608633"/>
                  </a:cubicBezTo>
                  <a:lnTo>
                    <a:pt x="0" y="76126"/>
                  </a:lnTo>
                  <a:cubicBezTo>
                    <a:pt x="0" y="55936"/>
                    <a:pt x="8020" y="36573"/>
                    <a:pt x="22297" y="22297"/>
                  </a:cubicBezTo>
                  <a:cubicBezTo>
                    <a:pt x="36573" y="8020"/>
                    <a:pt x="55936" y="0"/>
                    <a:pt x="76126" y="0"/>
                  </a:cubicBezTo>
                  <a:close/>
                </a:path>
              </a:pathLst>
            </a:custGeom>
            <a:solidFill>
              <a:srgbClr val="FFF5DF"/>
            </a:solidFill>
          </p:spPr>
        </p:sp>
        <p:sp>
          <p:nvSpPr>
            <p:cNvPr name="TextBox 10" id="10"/>
            <p:cNvSpPr txBox="true"/>
            <p:nvPr/>
          </p:nvSpPr>
          <p:spPr>
            <a:xfrm>
              <a:off x="0" y="-38100"/>
              <a:ext cx="1366021" cy="1722859"/>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4643200" y="1319297"/>
            <a:ext cx="9001600" cy="1122680"/>
          </a:xfrm>
          <a:prstGeom prst="rect">
            <a:avLst/>
          </a:prstGeom>
        </p:spPr>
        <p:txBody>
          <a:bodyPr anchor="t" rtlCol="false" tIns="0" lIns="0" bIns="0" rIns="0">
            <a:spAutoFit/>
          </a:bodyPr>
          <a:lstStyle/>
          <a:p>
            <a:pPr algn="ctr">
              <a:lnSpc>
                <a:spcPts val="8560"/>
              </a:lnSpc>
            </a:pPr>
            <a:r>
              <a:rPr lang="en-US" sz="8000">
                <a:solidFill>
                  <a:srgbClr val="F4C366"/>
                </a:solidFill>
                <a:latin typeface="Boulder"/>
                <a:ea typeface="Boulder"/>
                <a:cs typeface="Boulder"/>
                <a:sym typeface="Boulder"/>
              </a:rPr>
              <a:t>KESIMPULAN</a:t>
            </a:r>
          </a:p>
        </p:txBody>
      </p:sp>
      <p:sp>
        <p:nvSpPr>
          <p:cNvPr name="TextBox 12" id="12"/>
          <p:cNvSpPr txBox="true"/>
          <p:nvPr/>
        </p:nvSpPr>
        <p:spPr>
          <a:xfrm rot="0">
            <a:off x="1198020" y="3302838"/>
            <a:ext cx="4766399" cy="5680075"/>
          </a:xfrm>
          <a:prstGeom prst="rect">
            <a:avLst/>
          </a:prstGeom>
        </p:spPr>
        <p:txBody>
          <a:bodyPr anchor="t" rtlCol="false" tIns="0" lIns="0" bIns="0" rIns="0">
            <a:spAutoFit/>
          </a:bodyPr>
          <a:lstStyle/>
          <a:p>
            <a:pPr algn="ctr">
              <a:lnSpc>
                <a:spcPts val="3499"/>
              </a:lnSpc>
            </a:pPr>
            <a:r>
              <a:rPr lang="en-US" sz="2499">
                <a:solidFill>
                  <a:srgbClr val="723A36"/>
                </a:solidFill>
                <a:latin typeface="Quicksand"/>
                <a:ea typeface="Quicksand"/>
                <a:cs typeface="Quicksand"/>
                <a:sym typeface="Quicksand"/>
              </a:rPr>
              <a:t>Pada aplikasi Melolo, keluhan pengguna paling banyak berkaitan dengan masalah teknis pada sistem reward, penarikan koin atau saldo, serta keberadaan iklan yang mengganggu, meskipun demikian aplikasi ini mendapatkan apresiasi positif terkait ketersediaan konten gratis dan pengalaman menonton yang dinilai menghibur.</a:t>
            </a:r>
          </a:p>
        </p:txBody>
      </p:sp>
      <p:sp>
        <p:nvSpPr>
          <p:cNvPr name="TextBox 13" id="13"/>
          <p:cNvSpPr txBox="true"/>
          <p:nvPr/>
        </p:nvSpPr>
        <p:spPr>
          <a:xfrm rot="0">
            <a:off x="7272599" y="2625260"/>
            <a:ext cx="3993658" cy="415290"/>
          </a:xfrm>
          <a:prstGeom prst="rect">
            <a:avLst/>
          </a:prstGeom>
        </p:spPr>
        <p:txBody>
          <a:bodyPr anchor="t" rtlCol="false" tIns="0" lIns="0" bIns="0" rIns="0">
            <a:spAutoFit/>
          </a:bodyPr>
          <a:lstStyle/>
          <a:p>
            <a:pPr algn="ctr">
              <a:lnSpc>
                <a:spcPts val="3360"/>
              </a:lnSpc>
            </a:pPr>
            <a:r>
              <a:rPr lang="en-US" sz="2400" b="true">
                <a:solidFill>
                  <a:srgbClr val="723A36"/>
                </a:solidFill>
                <a:latin typeface="Quicksand Bold"/>
                <a:ea typeface="Quicksand Bold"/>
                <a:cs typeface="Quicksand Bold"/>
                <a:sym typeface="Quicksand Bold"/>
              </a:rPr>
              <a:t>iQIYI</a:t>
            </a:r>
          </a:p>
        </p:txBody>
      </p:sp>
      <p:sp>
        <p:nvSpPr>
          <p:cNvPr name="TextBox 14" id="14"/>
          <p:cNvSpPr txBox="true"/>
          <p:nvPr/>
        </p:nvSpPr>
        <p:spPr>
          <a:xfrm rot="0">
            <a:off x="12920007" y="2625260"/>
            <a:ext cx="3993658" cy="415290"/>
          </a:xfrm>
          <a:prstGeom prst="rect">
            <a:avLst/>
          </a:prstGeom>
        </p:spPr>
        <p:txBody>
          <a:bodyPr anchor="t" rtlCol="false" tIns="0" lIns="0" bIns="0" rIns="0">
            <a:spAutoFit/>
          </a:bodyPr>
          <a:lstStyle/>
          <a:p>
            <a:pPr algn="ctr">
              <a:lnSpc>
                <a:spcPts val="3360"/>
              </a:lnSpc>
            </a:pPr>
            <a:r>
              <a:rPr lang="en-US" sz="2400" b="true">
                <a:solidFill>
                  <a:srgbClr val="723A36"/>
                </a:solidFill>
                <a:latin typeface="Quicksand Bold"/>
                <a:ea typeface="Quicksand Bold"/>
                <a:cs typeface="Quicksand Bold"/>
                <a:sym typeface="Quicksand Bold"/>
              </a:rPr>
              <a:t>FREEREELS</a:t>
            </a:r>
          </a:p>
        </p:txBody>
      </p:sp>
      <p:sp>
        <p:nvSpPr>
          <p:cNvPr name="Freeform 15" id="15"/>
          <p:cNvSpPr/>
          <p:nvPr/>
        </p:nvSpPr>
        <p:spPr>
          <a:xfrm flipH="false" flipV="false" rot="1857155">
            <a:off x="13715432" y="75720"/>
            <a:ext cx="5323287" cy="2051885"/>
          </a:xfrm>
          <a:custGeom>
            <a:avLst/>
            <a:gdLst/>
            <a:ahLst/>
            <a:cxnLst/>
            <a:rect r="r" b="b" t="t" l="l"/>
            <a:pathLst>
              <a:path h="2051885" w="5323287">
                <a:moveTo>
                  <a:pt x="0" y="0"/>
                </a:moveTo>
                <a:lnTo>
                  <a:pt x="5323287" y="0"/>
                </a:lnTo>
                <a:lnTo>
                  <a:pt x="5323287" y="2051885"/>
                </a:lnTo>
                <a:lnTo>
                  <a:pt x="0" y="20518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true" flipV="false" rot="-1859999">
            <a:off x="-754483" y="77171"/>
            <a:ext cx="5323287" cy="2051885"/>
          </a:xfrm>
          <a:custGeom>
            <a:avLst/>
            <a:gdLst/>
            <a:ahLst/>
            <a:cxnLst/>
            <a:rect r="r" b="b" t="t" l="l"/>
            <a:pathLst>
              <a:path h="2051885" w="5323287">
                <a:moveTo>
                  <a:pt x="5323286" y="0"/>
                </a:moveTo>
                <a:lnTo>
                  <a:pt x="0" y="0"/>
                </a:lnTo>
                <a:lnTo>
                  <a:pt x="0" y="2051885"/>
                </a:lnTo>
                <a:lnTo>
                  <a:pt x="5323286" y="2051885"/>
                </a:lnTo>
                <a:lnTo>
                  <a:pt x="53232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625175" y="2625260"/>
            <a:ext cx="3993658" cy="415290"/>
          </a:xfrm>
          <a:prstGeom prst="rect">
            <a:avLst/>
          </a:prstGeom>
        </p:spPr>
        <p:txBody>
          <a:bodyPr anchor="t" rtlCol="false" tIns="0" lIns="0" bIns="0" rIns="0">
            <a:spAutoFit/>
          </a:bodyPr>
          <a:lstStyle/>
          <a:p>
            <a:pPr algn="ctr">
              <a:lnSpc>
                <a:spcPts val="3360"/>
              </a:lnSpc>
            </a:pPr>
            <a:r>
              <a:rPr lang="en-US" sz="2400" b="true">
                <a:solidFill>
                  <a:srgbClr val="723A36"/>
                </a:solidFill>
                <a:latin typeface="Quicksand Bold"/>
                <a:ea typeface="Quicksand Bold"/>
                <a:cs typeface="Quicksand Bold"/>
                <a:sym typeface="Quicksand Bold"/>
              </a:rPr>
              <a:t>MELOLO</a:t>
            </a:r>
          </a:p>
        </p:txBody>
      </p:sp>
      <p:sp>
        <p:nvSpPr>
          <p:cNvPr name="TextBox 18" id="18"/>
          <p:cNvSpPr txBox="true"/>
          <p:nvPr/>
        </p:nvSpPr>
        <p:spPr>
          <a:xfrm rot="0">
            <a:off x="6886228" y="3305741"/>
            <a:ext cx="4766399" cy="5241925"/>
          </a:xfrm>
          <a:prstGeom prst="rect">
            <a:avLst/>
          </a:prstGeom>
        </p:spPr>
        <p:txBody>
          <a:bodyPr anchor="t" rtlCol="false" tIns="0" lIns="0" bIns="0" rIns="0">
            <a:spAutoFit/>
          </a:bodyPr>
          <a:lstStyle/>
          <a:p>
            <a:pPr algn="ctr">
              <a:lnSpc>
                <a:spcPts val="3499"/>
              </a:lnSpc>
            </a:pPr>
            <a:r>
              <a:rPr lang="en-US" sz="2499">
                <a:solidFill>
                  <a:srgbClr val="723A36"/>
                </a:solidFill>
                <a:latin typeface="Quicksand"/>
                <a:ea typeface="Quicksand"/>
                <a:cs typeface="Quicksand"/>
                <a:sym typeface="Quicksand"/>
              </a:rPr>
              <a:t>Pada aplikasi iQIYI, ketidakpuasan pengguna umumnya berfokus pada sistem langganan VIP, pemotongan saldo otomatis, serta ketidaksesuaian antara ekspektasi dan layanan premium yang diterima, sementara kualitas konten drama dan film tetap menjadi faktor utama yang mendorong ulasan positif. </a:t>
            </a:r>
          </a:p>
        </p:txBody>
      </p:sp>
      <p:sp>
        <p:nvSpPr>
          <p:cNvPr name="TextBox 19" id="19"/>
          <p:cNvSpPr txBox="true"/>
          <p:nvPr/>
        </p:nvSpPr>
        <p:spPr>
          <a:xfrm rot="0">
            <a:off x="12574437" y="3308643"/>
            <a:ext cx="4766399" cy="4803775"/>
          </a:xfrm>
          <a:prstGeom prst="rect">
            <a:avLst/>
          </a:prstGeom>
        </p:spPr>
        <p:txBody>
          <a:bodyPr anchor="t" rtlCol="false" tIns="0" lIns="0" bIns="0" rIns="0">
            <a:spAutoFit/>
          </a:bodyPr>
          <a:lstStyle/>
          <a:p>
            <a:pPr algn="ctr">
              <a:lnSpc>
                <a:spcPts val="3499"/>
              </a:lnSpc>
            </a:pPr>
            <a:r>
              <a:rPr lang="en-US" sz="2499">
                <a:solidFill>
                  <a:srgbClr val="723A36"/>
                </a:solidFill>
                <a:latin typeface="Quicksand"/>
                <a:ea typeface="Quicksand"/>
                <a:cs typeface="Quicksand"/>
                <a:sym typeface="Quicksand"/>
              </a:rPr>
              <a:t>Pada aplikasi FreeReels, keluhan dominan mencakup intensitas iklan yang berlebihan, kendala teknis aplikasi, serta permasalahan transaksi, namun aplikasi ini tetap memperoleh penilaian positif ketika mampu menyediakan akses konten secara gratis dengan kualitas hiburan yang memadai.</a:t>
            </a:r>
          </a:p>
          <a:p>
            <a:pPr algn="ctr">
              <a:lnSpc>
                <a:spcPts val="349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76469" y="1028700"/>
            <a:ext cx="14335062" cy="8229600"/>
            <a:chOff x="0" y="0"/>
            <a:chExt cx="3775489" cy="2167467"/>
          </a:xfrm>
        </p:grpSpPr>
        <p:sp>
          <p:nvSpPr>
            <p:cNvPr name="Freeform 3" id="3"/>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4" id="4"/>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18470" y="1301006"/>
            <a:ext cx="13820706" cy="7684988"/>
            <a:chOff x="0" y="0"/>
            <a:chExt cx="3640021" cy="2024030"/>
          </a:xfrm>
        </p:grpSpPr>
        <p:sp>
          <p:nvSpPr>
            <p:cNvPr name="Freeform 6" id="6"/>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7" id="7"/>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867860" y="1948449"/>
            <a:ext cx="12552280" cy="6390101"/>
            <a:chOff x="0" y="0"/>
            <a:chExt cx="3305950" cy="1682990"/>
          </a:xfrm>
        </p:grpSpPr>
        <p:sp>
          <p:nvSpPr>
            <p:cNvPr name="Freeform 9" id="9"/>
            <p:cNvSpPr/>
            <p:nvPr/>
          </p:nvSpPr>
          <p:spPr>
            <a:xfrm flipH="false" flipV="false" rot="0">
              <a:off x="0" y="0"/>
              <a:ext cx="3305950" cy="1682990"/>
            </a:xfrm>
            <a:custGeom>
              <a:avLst/>
              <a:gdLst/>
              <a:ahLst/>
              <a:cxnLst/>
              <a:rect r="r" b="b" t="t" l="l"/>
              <a:pathLst>
                <a:path h="1682990" w="3305950">
                  <a:moveTo>
                    <a:pt x="31455" y="0"/>
                  </a:moveTo>
                  <a:lnTo>
                    <a:pt x="3274495" y="0"/>
                  </a:lnTo>
                  <a:cubicBezTo>
                    <a:pt x="3282837" y="0"/>
                    <a:pt x="3290838" y="3314"/>
                    <a:pt x="3296737" y="9213"/>
                  </a:cubicBezTo>
                  <a:cubicBezTo>
                    <a:pt x="3302636" y="15112"/>
                    <a:pt x="3305950" y="23113"/>
                    <a:pt x="3305950" y="31455"/>
                  </a:cubicBezTo>
                  <a:lnTo>
                    <a:pt x="3305950" y="1651534"/>
                  </a:lnTo>
                  <a:cubicBezTo>
                    <a:pt x="3305950" y="1668907"/>
                    <a:pt x="3291867" y="1682990"/>
                    <a:pt x="3274495" y="1682990"/>
                  </a:cubicBezTo>
                  <a:lnTo>
                    <a:pt x="31455" y="1682990"/>
                  </a:lnTo>
                  <a:cubicBezTo>
                    <a:pt x="23113" y="1682990"/>
                    <a:pt x="15112" y="1679676"/>
                    <a:pt x="9213" y="1673777"/>
                  </a:cubicBezTo>
                  <a:cubicBezTo>
                    <a:pt x="3314" y="1667878"/>
                    <a:pt x="0" y="1659877"/>
                    <a:pt x="0" y="1651534"/>
                  </a:cubicBezTo>
                  <a:lnTo>
                    <a:pt x="0" y="31455"/>
                  </a:lnTo>
                  <a:cubicBezTo>
                    <a:pt x="0" y="23113"/>
                    <a:pt x="3314" y="15112"/>
                    <a:pt x="9213" y="9213"/>
                  </a:cubicBezTo>
                  <a:cubicBezTo>
                    <a:pt x="15112" y="3314"/>
                    <a:pt x="23113" y="0"/>
                    <a:pt x="31455" y="0"/>
                  </a:cubicBezTo>
                  <a:close/>
                </a:path>
              </a:pathLst>
            </a:custGeom>
            <a:solidFill>
              <a:srgbClr val="C1272D"/>
            </a:solidFill>
          </p:spPr>
        </p:sp>
        <p:sp>
          <p:nvSpPr>
            <p:cNvPr name="TextBox 10" id="10"/>
            <p:cNvSpPr txBox="true"/>
            <p:nvPr/>
          </p:nvSpPr>
          <p:spPr>
            <a:xfrm>
              <a:off x="0" y="-38100"/>
              <a:ext cx="3305950" cy="172109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4370602" y="5615034"/>
            <a:ext cx="9473073" cy="1510280"/>
          </a:xfrm>
          <a:prstGeom prst="rect">
            <a:avLst/>
          </a:prstGeom>
        </p:spPr>
        <p:txBody>
          <a:bodyPr anchor="t" rtlCol="false" tIns="0" lIns="0" bIns="0" rIns="0">
            <a:spAutoFit/>
          </a:bodyPr>
          <a:lstStyle/>
          <a:p>
            <a:pPr algn="ctr">
              <a:lnSpc>
                <a:spcPts val="12323"/>
              </a:lnSpc>
            </a:pPr>
            <a:r>
              <a:rPr lang="en-US" sz="8802">
                <a:solidFill>
                  <a:srgbClr val="FFF5DF"/>
                </a:solidFill>
                <a:latin typeface="Hibernate"/>
                <a:ea typeface="Hibernate"/>
                <a:cs typeface="Hibernate"/>
                <a:sym typeface="Hibernate"/>
              </a:rPr>
              <a:t>Grab the popcorn!</a:t>
            </a:r>
          </a:p>
        </p:txBody>
      </p:sp>
      <p:sp>
        <p:nvSpPr>
          <p:cNvPr name="TextBox 12" id="12"/>
          <p:cNvSpPr txBox="true"/>
          <p:nvPr/>
        </p:nvSpPr>
        <p:spPr>
          <a:xfrm rot="0">
            <a:off x="3459585" y="4142335"/>
            <a:ext cx="11295109" cy="1644149"/>
          </a:xfrm>
          <a:prstGeom prst="rect">
            <a:avLst/>
          </a:prstGeom>
        </p:spPr>
        <p:txBody>
          <a:bodyPr anchor="t" rtlCol="false" tIns="0" lIns="0" bIns="0" rIns="0">
            <a:spAutoFit/>
          </a:bodyPr>
          <a:lstStyle/>
          <a:p>
            <a:pPr algn="ctr">
              <a:lnSpc>
                <a:spcPts val="12560"/>
              </a:lnSpc>
            </a:pPr>
            <a:r>
              <a:rPr lang="en-US" sz="11739">
                <a:solidFill>
                  <a:srgbClr val="F4C366"/>
                </a:solidFill>
                <a:latin typeface="Boulder"/>
                <a:ea typeface="Boulder"/>
                <a:cs typeface="Boulder"/>
                <a:sym typeface="Boulder"/>
              </a:rPr>
              <a:t>TERIMAKASIH</a:t>
            </a:r>
          </a:p>
        </p:txBody>
      </p:sp>
      <p:sp>
        <p:nvSpPr>
          <p:cNvPr name="Freeform 13" id="13"/>
          <p:cNvSpPr/>
          <p:nvPr/>
        </p:nvSpPr>
        <p:spPr>
          <a:xfrm flipH="false" flipV="false" rot="606585">
            <a:off x="14247145" y="4668767"/>
            <a:ext cx="3573158" cy="4913093"/>
          </a:xfrm>
          <a:custGeom>
            <a:avLst/>
            <a:gdLst/>
            <a:ahLst/>
            <a:cxnLst/>
            <a:rect r="r" b="b" t="t" l="l"/>
            <a:pathLst>
              <a:path h="4913093" w="3573158">
                <a:moveTo>
                  <a:pt x="0" y="0"/>
                </a:moveTo>
                <a:lnTo>
                  <a:pt x="3573158" y="0"/>
                </a:lnTo>
                <a:lnTo>
                  <a:pt x="3573158" y="4913093"/>
                </a:lnTo>
                <a:lnTo>
                  <a:pt x="0" y="49130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91023" y="3829193"/>
            <a:ext cx="1153275" cy="1006985"/>
            <a:chOff x="0" y="0"/>
            <a:chExt cx="1537700" cy="1342647"/>
          </a:xfrm>
        </p:grpSpPr>
        <p:grpSp>
          <p:nvGrpSpPr>
            <p:cNvPr name="Group 3" id="3"/>
            <p:cNvGrpSpPr/>
            <p:nvPr/>
          </p:nvGrpSpPr>
          <p:grpSpPr>
            <a:xfrm rot="0">
              <a:off x="0" y="0"/>
              <a:ext cx="1537700" cy="1342647"/>
              <a:chOff x="0" y="0"/>
              <a:chExt cx="930880" cy="812800"/>
            </a:xfrm>
          </p:grpSpPr>
          <p:sp>
            <p:nvSpPr>
              <p:cNvPr name="Freeform 4" id="4"/>
              <p:cNvSpPr/>
              <p:nvPr/>
            </p:nvSpPr>
            <p:spPr>
              <a:xfrm flipH="false" flipV="false" rot="0">
                <a:off x="0" y="0"/>
                <a:ext cx="930880" cy="812800"/>
              </a:xfrm>
              <a:custGeom>
                <a:avLst/>
                <a:gdLst/>
                <a:ahLst/>
                <a:cxnLst/>
                <a:rect r="r" b="b" t="t" l="l"/>
                <a:pathLst>
                  <a:path h="812800" w="930880">
                    <a:moveTo>
                      <a:pt x="465440" y="0"/>
                    </a:moveTo>
                    <a:cubicBezTo>
                      <a:pt x="208385" y="0"/>
                      <a:pt x="0" y="181951"/>
                      <a:pt x="0" y="406400"/>
                    </a:cubicBezTo>
                    <a:cubicBezTo>
                      <a:pt x="0" y="630849"/>
                      <a:pt x="208385" y="812800"/>
                      <a:pt x="465440" y="812800"/>
                    </a:cubicBezTo>
                    <a:cubicBezTo>
                      <a:pt x="722495" y="812800"/>
                      <a:pt x="930880" y="630849"/>
                      <a:pt x="930880" y="406400"/>
                    </a:cubicBezTo>
                    <a:cubicBezTo>
                      <a:pt x="930880" y="181951"/>
                      <a:pt x="722495" y="0"/>
                      <a:pt x="465440" y="0"/>
                    </a:cubicBezTo>
                    <a:close/>
                  </a:path>
                </a:pathLst>
              </a:custGeom>
              <a:solidFill>
                <a:srgbClr val="C1272D"/>
              </a:solidFill>
            </p:spPr>
          </p:sp>
          <p:sp>
            <p:nvSpPr>
              <p:cNvPr name="TextBox 5" id="5"/>
              <p:cNvSpPr txBox="true"/>
              <p:nvPr/>
            </p:nvSpPr>
            <p:spPr>
              <a:xfrm>
                <a:off x="87270" y="38100"/>
                <a:ext cx="756340" cy="698500"/>
              </a:xfrm>
              <a:prstGeom prst="rect">
                <a:avLst/>
              </a:prstGeom>
            </p:spPr>
            <p:txBody>
              <a:bodyPr anchor="ctr" rtlCol="false" tIns="50800" lIns="50800" bIns="50800" rIns="50800"/>
              <a:lstStyle/>
              <a:p>
                <a:pPr algn="ctr">
                  <a:lnSpc>
                    <a:spcPts val="3120"/>
                  </a:lnSpc>
                </a:pPr>
              </a:p>
            </p:txBody>
          </p:sp>
        </p:grpSp>
        <p:sp>
          <p:nvSpPr>
            <p:cNvPr name="TextBox 6" id="6"/>
            <p:cNvSpPr txBox="true"/>
            <p:nvPr/>
          </p:nvSpPr>
          <p:spPr>
            <a:xfrm rot="0">
              <a:off x="487095" y="76200"/>
              <a:ext cx="563510" cy="1164500"/>
            </a:xfrm>
            <a:prstGeom prst="rect">
              <a:avLst/>
            </a:prstGeom>
          </p:spPr>
          <p:txBody>
            <a:bodyPr anchor="t" rtlCol="false" tIns="0" lIns="0" bIns="0" rIns="0">
              <a:spAutoFit/>
            </a:bodyPr>
            <a:lstStyle/>
            <a:p>
              <a:pPr algn="ctr">
                <a:lnSpc>
                  <a:spcPts val="6560"/>
                </a:lnSpc>
              </a:pPr>
              <a:r>
                <a:rPr lang="en-US" sz="6131">
                  <a:solidFill>
                    <a:srgbClr val="F4C366"/>
                  </a:solidFill>
                  <a:latin typeface="Boulder"/>
                  <a:ea typeface="Boulder"/>
                  <a:cs typeface="Boulder"/>
                  <a:sym typeface="Boulder"/>
                </a:rPr>
                <a:t>1</a:t>
              </a:r>
            </a:p>
          </p:txBody>
        </p:sp>
      </p:grpSp>
      <p:grpSp>
        <p:nvGrpSpPr>
          <p:cNvPr name="Group 7" id="7"/>
          <p:cNvGrpSpPr/>
          <p:nvPr/>
        </p:nvGrpSpPr>
        <p:grpSpPr>
          <a:xfrm rot="0">
            <a:off x="2291023" y="5196461"/>
            <a:ext cx="1153275" cy="1006985"/>
            <a:chOff x="0" y="0"/>
            <a:chExt cx="1537700" cy="1342647"/>
          </a:xfrm>
        </p:grpSpPr>
        <p:grpSp>
          <p:nvGrpSpPr>
            <p:cNvPr name="Group 8" id="8"/>
            <p:cNvGrpSpPr/>
            <p:nvPr/>
          </p:nvGrpSpPr>
          <p:grpSpPr>
            <a:xfrm rot="0">
              <a:off x="0" y="0"/>
              <a:ext cx="1537700" cy="1342647"/>
              <a:chOff x="0" y="0"/>
              <a:chExt cx="930880" cy="812800"/>
            </a:xfrm>
          </p:grpSpPr>
          <p:sp>
            <p:nvSpPr>
              <p:cNvPr name="Freeform 9" id="9"/>
              <p:cNvSpPr/>
              <p:nvPr/>
            </p:nvSpPr>
            <p:spPr>
              <a:xfrm flipH="false" flipV="false" rot="0">
                <a:off x="0" y="0"/>
                <a:ext cx="930880" cy="812800"/>
              </a:xfrm>
              <a:custGeom>
                <a:avLst/>
                <a:gdLst/>
                <a:ahLst/>
                <a:cxnLst/>
                <a:rect r="r" b="b" t="t" l="l"/>
                <a:pathLst>
                  <a:path h="812800" w="930880">
                    <a:moveTo>
                      <a:pt x="465440" y="0"/>
                    </a:moveTo>
                    <a:cubicBezTo>
                      <a:pt x="208385" y="0"/>
                      <a:pt x="0" y="181951"/>
                      <a:pt x="0" y="406400"/>
                    </a:cubicBezTo>
                    <a:cubicBezTo>
                      <a:pt x="0" y="630849"/>
                      <a:pt x="208385" y="812800"/>
                      <a:pt x="465440" y="812800"/>
                    </a:cubicBezTo>
                    <a:cubicBezTo>
                      <a:pt x="722495" y="812800"/>
                      <a:pt x="930880" y="630849"/>
                      <a:pt x="930880" y="406400"/>
                    </a:cubicBezTo>
                    <a:cubicBezTo>
                      <a:pt x="930880" y="181951"/>
                      <a:pt x="722495" y="0"/>
                      <a:pt x="465440" y="0"/>
                    </a:cubicBezTo>
                    <a:close/>
                  </a:path>
                </a:pathLst>
              </a:custGeom>
              <a:solidFill>
                <a:srgbClr val="C1272D"/>
              </a:solidFill>
            </p:spPr>
          </p:sp>
          <p:sp>
            <p:nvSpPr>
              <p:cNvPr name="TextBox 10" id="10"/>
              <p:cNvSpPr txBox="true"/>
              <p:nvPr/>
            </p:nvSpPr>
            <p:spPr>
              <a:xfrm>
                <a:off x="87270" y="38100"/>
                <a:ext cx="756340" cy="698500"/>
              </a:xfrm>
              <a:prstGeom prst="rect">
                <a:avLst/>
              </a:prstGeom>
            </p:spPr>
            <p:txBody>
              <a:bodyPr anchor="ctr" rtlCol="false" tIns="50800" lIns="50800" bIns="50800" rIns="50800"/>
              <a:lstStyle/>
              <a:p>
                <a:pPr algn="ctr">
                  <a:lnSpc>
                    <a:spcPts val="3120"/>
                  </a:lnSpc>
                </a:pPr>
              </a:p>
            </p:txBody>
          </p:sp>
        </p:grpSp>
        <p:sp>
          <p:nvSpPr>
            <p:cNvPr name="TextBox 11" id="11"/>
            <p:cNvSpPr txBox="true"/>
            <p:nvPr/>
          </p:nvSpPr>
          <p:spPr>
            <a:xfrm rot="0">
              <a:off x="391017" y="76200"/>
              <a:ext cx="755666" cy="1164500"/>
            </a:xfrm>
            <a:prstGeom prst="rect">
              <a:avLst/>
            </a:prstGeom>
          </p:spPr>
          <p:txBody>
            <a:bodyPr anchor="t" rtlCol="false" tIns="0" lIns="0" bIns="0" rIns="0">
              <a:spAutoFit/>
            </a:bodyPr>
            <a:lstStyle/>
            <a:p>
              <a:pPr algn="ctr">
                <a:lnSpc>
                  <a:spcPts val="6560"/>
                </a:lnSpc>
              </a:pPr>
              <a:r>
                <a:rPr lang="en-US" sz="6131">
                  <a:solidFill>
                    <a:srgbClr val="F4C366"/>
                  </a:solidFill>
                  <a:latin typeface="Boulder"/>
                  <a:ea typeface="Boulder"/>
                  <a:cs typeface="Boulder"/>
                  <a:sym typeface="Boulder"/>
                </a:rPr>
                <a:t>2</a:t>
              </a:r>
            </a:p>
          </p:txBody>
        </p:sp>
      </p:grpSp>
      <p:grpSp>
        <p:nvGrpSpPr>
          <p:cNvPr name="Group 12" id="12"/>
          <p:cNvGrpSpPr/>
          <p:nvPr/>
        </p:nvGrpSpPr>
        <p:grpSpPr>
          <a:xfrm rot="0">
            <a:off x="2291023" y="6655350"/>
            <a:ext cx="1153275" cy="1006985"/>
            <a:chOff x="0" y="0"/>
            <a:chExt cx="1537700" cy="1342647"/>
          </a:xfrm>
        </p:grpSpPr>
        <p:grpSp>
          <p:nvGrpSpPr>
            <p:cNvPr name="Group 13" id="13"/>
            <p:cNvGrpSpPr/>
            <p:nvPr/>
          </p:nvGrpSpPr>
          <p:grpSpPr>
            <a:xfrm rot="0">
              <a:off x="0" y="0"/>
              <a:ext cx="1537700" cy="1342647"/>
              <a:chOff x="0" y="0"/>
              <a:chExt cx="930880" cy="812800"/>
            </a:xfrm>
          </p:grpSpPr>
          <p:sp>
            <p:nvSpPr>
              <p:cNvPr name="Freeform 14" id="14"/>
              <p:cNvSpPr/>
              <p:nvPr/>
            </p:nvSpPr>
            <p:spPr>
              <a:xfrm flipH="false" flipV="false" rot="0">
                <a:off x="0" y="0"/>
                <a:ext cx="930880" cy="812800"/>
              </a:xfrm>
              <a:custGeom>
                <a:avLst/>
                <a:gdLst/>
                <a:ahLst/>
                <a:cxnLst/>
                <a:rect r="r" b="b" t="t" l="l"/>
                <a:pathLst>
                  <a:path h="812800" w="930880">
                    <a:moveTo>
                      <a:pt x="465440" y="0"/>
                    </a:moveTo>
                    <a:cubicBezTo>
                      <a:pt x="208385" y="0"/>
                      <a:pt x="0" y="181951"/>
                      <a:pt x="0" y="406400"/>
                    </a:cubicBezTo>
                    <a:cubicBezTo>
                      <a:pt x="0" y="630849"/>
                      <a:pt x="208385" y="812800"/>
                      <a:pt x="465440" y="812800"/>
                    </a:cubicBezTo>
                    <a:cubicBezTo>
                      <a:pt x="722495" y="812800"/>
                      <a:pt x="930880" y="630849"/>
                      <a:pt x="930880" y="406400"/>
                    </a:cubicBezTo>
                    <a:cubicBezTo>
                      <a:pt x="930880" y="181951"/>
                      <a:pt x="722495" y="0"/>
                      <a:pt x="465440" y="0"/>
                    </a:cubicBezTo>
                    <a:close/>
                  </a:path>
                </a:pathLst>
              </a:custGeom>
              <a:solidFill>
                <a:srgbClr val="C1272D"/>
              </a:solidFill>
            </p:spPr>
          </p:sp>
          <p:sp>
            <p:nvSpPr>
              <p:cNvPr name="TextBox 15" id="15"/>
              <p:cNvSpPr txBox="true"/>
              <p:nvPr/>
            </p:nvSpPr>
            <p:spPr>
              <a:xfrm>
                <a:off x="87270" y="38100"/>
                <a:ext cx="756340" cy="698500"/>
              </a:xfrm>
              <a:prstGeom prst="rect">
                <a:avLst/>
              </a:prstGeom>
            </p:spPr>
            <p:txBody>
              <a:bodyPr anchor="ctr" rtlCol="false" tIns="50800" lIns="50800" bIns="50800" rIns="50800"/>
              <a:lstStyle/>
              <a:p>
                <a:pPr algn="ctr">
                  <a:lnSpc>
                    <a:spcPts val="3120"/>
                  </a:lnSpc>
                </a:pPr>
              </a:p>
            </p:txBody>
          </p:sp>
        </p:grpSp>
        <p:sp>
          <p:nvSpPr>
            <p:cNvPr name="TextBox 16" id="16"/>
            <p:cNvSpPr txBox="true"/>
            <p:nvPr/>
          </p:nvSpPr>
          <p:spPr>
            <a:xfrm rot="0">
              <a:off x="392202" y="76200"/>
              <a:ext cx="753297" cy="1164500"/>
            </a:xfrm>
            <a:prstGeom prst="rect">
              <a:avLst/>
            </a:prstGeom>
          </p:spPr>
          <p:txBody>
            <a:bodyPr anchor="t" rtlCol="false" tIns="0" lIns="0" bIns="0" rIns="0">
              <a:spAutoFit/>
            </a:bodyPr>
            <a:lstStyle/>
            <a:p>
              <a:pPr algn="ctr">
                <a:lnSpc>
                  <a:spcPts val="6560"/>
                </a:lnSpc>
              </a:pPr>
              <a:r>
                <a:rPr lang="en-US" sz="6131">
                  <a:solidFill>
                    <a:srgbClr val="F4C366"/>
                  </a:solidFill>
                  <a:latin typeface="Boulder"/>
                  <a:ea typeface="Boulder"/>
                  <a:cs typeface="Boulder"/>
                  <a:sym typeface="Boulder"/>
                </a:rPr>
                <a:t>3</a:t>
              </a:r>
            </a:p>
          </p:txBody>
        </p:sp>
      </p:grpSp>
      <p:grpSp>
        <p:nvGrpSpPr>
          <p:cNvPr name="Group 17" id="17"/>
          <p:cNvGrpSpPr/>
          <p:nvPr/>
        </p:nvGrpSpPr>
        <p:grpSpPr>
          <a:xfrm rot="0">
            <a:off x="9114674" y="3829193"/>
            <a:ext cx="1153275" cy="1006985"/>
            <a:chOff x="0" y="0"/>
            <a:chExt cx="1537700" cy="1342647"/>
          </a:xfrm>
        </p:grpSpPr>
        <p:grpSp>
          <p:nvGrpSpPr>
            <p:cNvPr name="Group 18" id="18"/>
            <p:cNvGrpSpPr/>
            <p:nvPr/>
          </p:nvGrpSpPr>
          <p:grpSpPr>
            <a:xfrm rot="0">
              <a:off x="0" y="0"/>
              <a:ext cx="1537700" cy="1342647"/>
              <a:chOff x="0" y="0"/>
              <a:chExt cx="930880" cy="812800"/>
            </a:xfrm>
          </p:grpSpPr>
          <p:sp>
            <p:nvSpPr>
              <p:cNvPr name="Freeform 19" id="19"/>
              <p:cNvSpPr/>
              <p:nvPr/>
            </p:nvSpPr>
            <p:spPr>
              <a:xfrm flipH="false" flipV="false" rot="0">
                <a:off x="0" y="0"/>
                <a:ext cx="930880" cy="812800"/>
              </a:xfrm>
              <a:custGeom>
                <a:avLst/>
                <a:gdLst/>
                <a:ahLst/>
                <a:cxnLst/>
                <a:rect r="r" b="b" t="t" l="l"/>
                <a:pathLst>
                  <a:path h="812800" w="930880">
                    <a:moveTo>
                      <a:pt x="465440" y="0"/>
                    </a:moveTo>
                    <a:cubicBezTo>
                      <a:pt x="208385" y="0"/>
                      <a:pt x="0" y="181951"/>
                      <a:pt x="0" y="406400"/>
                    </a:cubicBezTo>
                    <a:cubicBezTo>
                      <a:pt x="0" y="630849"/>
                      <a:pt x="208385" y="812800"/>
                      <a:pt x="465440" y="812800"/>
                    </a:cubicBezTo>
                    <a:cubicBezTo>
                      <a:pt x="722495" y="812800"/>
                      <a:pt x="930880" y="630849"/>
                      <a:pt x="930880" y="406400"/>
                    </a:cubicBezTo>
                    <a:cubicBezTo>
                      <a:pt x="930880" y="181951"/>
                      <a:pt x="722495" y="0"/>
                      <a:pt x="465440" y="0"/>
                    </a:cubicBezTo>
                    <a:close/>
                  </a:path>
                </a:pathLst>
              </a:custGeom>
              <a:solidFill>
                <a:srgbClr val="C1272D"/>
              </a:solidFill>
            </p:spPr>
          </p:sp>
          <p:sp>
            <p:nvSpPr>
              <p:cNvPr name="TextBox 20" id="20"/>
              <p:cNvSpPr txBox="true"/>
              <p:nvPr/>
            </p:nvSpPr>
            <p:spPr>
              <a:xfrm>
                <a:off x="87270" y="38100"/>
                <a:ext cx="756340" cy="698500"/>
              </a:xfrm>
              <a:prstGeom prst="rect">
                <a:avLst/>
              </a:prstGeom>
            </p:spPr>
            <p:txBody>
              <a:bodyPr anchor="ctr" rtlCol="false" tIns="50800" lIns="50800" bIns="50800" rIns="50800"/>
              <a:lstStyle/>
              <a:p>
                <a:pPr algn="ctr">
                  <a:lnSpc>
                    <a:spcPts val="3120"/>
                  </a:lnSpc>
                </a:pPr>
              </a:p>
            </p:txBody>
          </p:sp>
        </p:grpSp>
        <p:sp>
          <p:nvSpPr>
            <p:cNvPr name="TextBox 21" id="21"/>
            <p:cNvSpPr txBox="true"/>
            <p:nvPr/>
          </p:nvSpPr>
          <p:spPr>
            <a:xfrm rot="0">
              <a:off x="352488" y="76200"/>
              <a:ext cx="832723" cy="1164500"/>
            </a:xfrm>
            <a:prstGeom prst="rect">
              <a:avLst/>
            </a:prstGeom>
          </p:spPr>
          <p:txBody>
            <a:bodyPr anchor="t" rtlCol="false" tIns="0" lIns="0" bIns="0" rIns="0">
              <a:spAutoFit/>
            </a:bodyPr>
            <a:lstStyle/>
            <a:p>
              <a:pPr algn="ctr">
                <a:lnSpc>
                  <a:spcPts val="6560"/>
                </a:lnSpc>
              </a:pPr>
              <a:r>
                <a:rPr lang="en-US" sz="6131">
                  <a:solidFill>
                    <a:srgbClr val="F4C366"/>
                  </a:solidFill>
                  <a:latin typeface="Boulder"/>
                  <a:ea typeface="Boulder"/>
                  <a:cs typeface="Boulder"/>
                  <a:sym typeface="Boulder"/>
                </a:rPr>
                <a:t>4</a:t>
              </a:r>
            </a:p>
          </p:txBody>
        </p:sp>
      </p:grpSp>
      <p:sp>
        <p:nvSpPr>
          <p:cNvPr name="Freeform 22" id="22"/>
          <p:cNvSpPr/>
          <p:nvPr/>
        </p:nvSpPr>
        <p:spPr>
          <a:xfrm flipH="false" flipV="false" rot="8755218">
            <a:off x="14415206" y="-595744"/>
            <a:ext cx="4689852" cy="4338113"/>
          </a:xfrm>
          <a:custGeom>
            <a:avLst/>
            <a:gdLst/>
            <a:ahLst/>
            <a:cxnLst/>
            <a:rect r="r" b="b" t="t" l="l"/>
            <a:pathLst>
              <a:path h="4338113" w="4689852">
                <a:moveTo>
                  <a:pt x="0" y="0"/>
                </a:moveTo>
                <a:lnTo>
                  <a:pt x="4689852" y="0"/>
                </a:lnTo>
                <a:lnTo>
                  <a:pt x="4689852" y="4338113"/>
                </a:lnTo>
                <a:lnTo>
                  <a:pt x="0" y="433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530147" y="1289012"/>
            <a:ext cx="9799876" cy="1064420"/>
          </a:xfrm>
          <a:prstGeom prst="rect">
            <a:avLst/>
          </a:prstGeom>
        </p:spPr>
        <p:txBody>
          <a:bodyPr anchor="t" rtlCol="false" tIns="0" lIns="0" bIns="0" rIns="0">
            <a:spAutoFit/>
          </a:bodyPr>
          <a:lstStyle/>
          <a:p>
            <a:pPr algn="ctr">
              <a:lnSpc>
                <a:spcPts val="8176"/>
              </a:lnSpc>
            </a:pPr>
            <a:r>
              <a:rPr lang="en-US" sz="7641">
                <a:solidFill>
                  <a:srgbClr val="04243A"/>
                </a:solidFill>
                <a:latin typeface="Boulder"/>
                <a:ea typeface="Boulder"/>
                <a:cs typeface="Boulder"/>
                <a:sym typeface="Boulder"/>
              </a:rPr>
              <a:t>PreprocessING</a:t>
            </a:r>
          </a:p>
        </p:txBody>
      </p:sp>
      <p:sp>
        <p:nvSpPr>
          <p:cNvPr name="TextBox 24" id="24"/>
          <p:cNvSpPr txBox="true"/>
          <p:nvPr/>
        </p:nvSpPr>
        <p:spPr>
          <a:xfrm rot="0">
            <a:off x="3836557" y="3867293"/>
            <a:ext cx="3571094" cy="518159"/>
          </a:xfrm>
          <a:prstGeom prst="rect">
            <a:avLst/>
          </a:prstGeom>
        </p:spPr>
        <p:txBody>
          <a:bodyPr anchor="t" rtlCol="false" tIns="0" lIns="0" bIns="0" rIns="0">
            <a:spAutoFit/>
          </a:bodyPr>
          <a:lstStyle/>
          <a:p>
            <a:pPr algn="l">
              <a:lnSpc>
                <a:spcPts val="4013"/>
              </a:lnSpc>
            </a:pPr>
            <a:r>
              <a:rPr lang="en-US" sz="3681">
                <a:solidFill>
                  <a:srgbClr val="AA001D"/>
                </a:solidFill>
                <a:latin typeface="Hibernate"/>
                <a:ea typeface="Hibernate"/>
                <a:cs typeface="Hibernate"/>
                <a:sym typeface="Hibernate"/>
              </a:rPr>
              <a:t>Case Folding</a:t>
            </a:r>
          </a:p>
        </p:txBody>
      </p:sp>
      <p:sp>
        <p:nvSpPr>
          <p:cNvPr name="TextBox 25" id="25"/>
          <p:cNvSpPr txBox="true"/>
          <p:nvPr/>
        </p:nvSpPr>
        <p:spPr>
          <a:xfrm rot="0">
            <a:off x="3836557" y="5234561"/>
            <a:ext cx="4754353" cy="518159"/>
          </a:xfrm>
          <a:prstGeom prst="rect">
            <a:avLst/>
          </a:prstGeom>
        </p:spPr>
        <p:txBody>
          <a:bodyPr anchor="t" rtlCol="false" tIns="0" lIns="0" bIns="0" rIns="0">
            <a:spAutoFit/>
          </a:bodyPr>
          <a:lstStyle/>
          <a:p>
            <a:pPr algn="l">
              <a:lnSpc>
                <a:spcPts val="4013"/>
              </a:lnSpc>
            </a:pPr>
            <a:r>
              <a:rPr lang="en-US" sz="3681">
                <a:solidFill>
                  <a:srgbClr val="AA001D"/>
                </a:solidFill>
                <a:latin typeface="Hibernate"/>
                <a:ea typeface="Hibernate"/>
                <a:cs typeface="Hibernate"/>
                <a:sym typeface="Hibernate"/>
              </a:rPr>
              <a:t>Cleaning (simbol &amp; angka</a:t>
            </a:r>
          </a:p>
        </p:txBody>
      </p:sp>
      <p:sp>
        <p:nvSpPr>
          <p:cNvPr name="TextBox 26" id="26"/>
          <p:cNvSpPr txBox="true"/>
          <p:nvPr/>
        </p:nvSpPr>
        <p:spPr>
          <a:xfrm rot="0">
            <a:off x="3836557" y="6693450"/>
            <a:ext cx="3571094" cy="518159"/>
          </a:xfrm>
          <a:prstGeom prst="rect">
            <a:avLst/>
          </a:prstGeom>
        </p:spPr>
        <p:txBody>
          <a:bodyPr anchor="t" rtlCol="false" tIns="0" lIns="0" bIns="0" rIns="0">
            <a:spAutoFit/>
          </a:bodyPr>
          <a:lstStyle/>
          <a:p>
            <a:pPr algn="l">
              <a:lnSpc>
                <a:spcPts val="4013"/>
              </a:lnSpc>
            </a:pPr>
            <a:r>
              <a:rPr lang="en-US" sz="3681">
                <a:solidFill>
                  <a:srgbClr val="AA001D"/>
                </a:solidFill>
                <a:latin typeface="Hibernate"/>
                <a:ea typeface="Hibernate"/>
                <a:cs typeface="Hibernate"/>
                <a:sym typeface="Hibernate"/>
              </a:rPr>
              <a:t>Slang Word</a:t>
            </a:r>
          </a:p>
        </p:txBody>
      </p:sp>
      <p:sp>
        <p:nvSpPr>
          <p:cNvPr name="TextBox 27" id="27"/>
          <p:cNvSpPr txBox="true"/>
          <p:nvPr/>
        </p:nvSpPr>
        <p:spPr>
          <a:xfrm rot="0">
            <a:off x="10663069" y="3867293"/>
            <a:ext cx="3571094" cy="518159"/>
          </a:xfrm>
          <a:prstGeom prst="rect">
            <a:avLst/>
          </a:prstGeom>
        </p:spPr>
        <p:txBody>
          <a:bodyPr anchor="t" rtlCol="false" tIns="0" lIns="0" bIns="0" rIns="0">
            <a:spAutoFit/>
          </a:bodyPr>
          <a:lstStyle/>
          <a:p>
            <a:pPr algn="l">
              <a:lnSpc>
                <a:spcPts val="4013"/>
              </a:lnSpc>
            </a:pPr>
            <a:r>
              <a:rPr lang="en-US" sz="3681">
                <a:solidFill>
                  <a:srgbClr val="AA001D"/>
                </a:solidFill>
                <a:latin typeface="Hibernate"/>
                <a:ea typeface="Hibernate"/>
                <a:cs typeface="Hibernate"/>
                <a:sym typeface="Hibernate"/>
              </a:rPr>
              <a:t>Stopwords  Removal</a:t>
            </a:r>
          </a:p>
        </p:txBody>
      </p:sp>
      <p:sp>
        <p:nvSpPr>
          <p:cNvPr name="Freeform 28" id="28"/>
          <p:cNvSpPr/>
          <p:nvPr/>
        </p:nvSpPr>
        <p:spPr>
          <a:xfrm flipH="false" flipV="false" rot="1173216">
            <a:off x="-943636" y="8056593"/>
            <a:ext cx="7315200" cy="2819677"/>
          </a:xfrm>
          <a:custGeom>
            <a:avLst/>
            <a:gdLst/>
            <a:ahLst/>
            <a:cxnLst/>
            <a:rect r="r" b="b" t="t" l="l"/>
            <a:pathLst>
              <a:path h="2819677" w="7315200">
                <a:moveTo>
                  <a:pt x="0" y="0"/>
                </a:moveTo>
                <a:lnTo>
                  <a:pt x="7315200" y="0"/>
                </a:lnTo>
                <a:lnTo>
                  <a:pt x="7315200" y="2819677"/>
                </a:lnTo>
                <a:lnTo>
                  <a:pt x="0" y="2819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9" id="29"/>
          <p:cNvGrpSpPr/>
          <p:nvPr/>
        </p:nvGrpSpPr>
        <p:grpSpPr>
          <a:xfrm rot="0">
            <a:off x="9114674" y="5196461"/>
            <a:ext cx="1153275" cy="1006985"/>
            <a:chOff x="0" y="0"/>
            <a:chExt cx="1537700" cy="1342647"/>
          </a:xfrm>
        </p:grpSpPr>
        <p:grpSp>
          <p:nvGrpSpPr>
            <p:cNvPr name="Group 30" id="30"/>
            <p:cNvGrpSpPr/>
            <p:nvPr/>
          </p:nvGrpSpPr>
          <p:grpSpPr>
            <a:xfrm rot="0">
              <a:off x="0" y="0"/>
              <a:ext cx="1537700" cy="1342647"/>
              <a:chOff x="0" y="0"/>
              <a:chExt cx="930880" cy="812800"/>
            </a:xfrm>
          </p:grpSpPr>
          <p:sp>
            <p:nvSpPr>
              <p:cNvPr name="Freeform 31" id="31"/>
              <p:cNvSpPr/>
              <p:nvPr/>
            </p:nvSpPr>
            <p:spPr>
              <a:xfrm flipH="false" flipV="false" rot="0">
                <a:off x="0" y="0"/>
                <a:ext cx="930880" cy="812800"/>
              </a:xfrm>
              <a:custGeom>
                <a:avLst/>
                <a:gdLst/>
                <a:ahLst/>
                <a:cxnLst/>
                <a:rect r="r" b="b" t="t" l="l"/>
                <a:pathLst>
                  <a:path h="812800" w="930880">
                    <a:moveTo>
                      <a:pt x="465440" y="0"/>
                    </a:moveTo>
                    <a:cubicBezTo>
                      <a:pt x="208385" y="0"/>
                      <a:pt x="0" y="181951"/>
                      <a:pt x="0" y="406400"/>
                    </a:cubicBezTo>
                    <a:cubicBezTo>
                      <a:pt x="0" y="630849"/>
                      <a:pt x="208385" y="812800"/>
                      <a:pt x="465440" y="812800"/>
                    </a:cubicBezTo>
                    <a:cubicBezTo>
                      <a:pt x="722495" y="812800"/>
                      <a:pt x="930880" y="630849"/>
                      <a:pt x="930880" y="406400"/>
                    </a:cubicBezTo>
                    <a:cubicBezTo>
                      <a:pt x="930880" y="181951"/>
                      <a:pt x="722495" y="0"/>
                      <a:pt x="465440" y="0"/>
                    </a:cubicBezTo>
                    <a:close/>
                  </a:path>
                </a:pathLst>
              </a:custGeom>
              <a:solidFill>
                <a:srgbClr val="C1272D"/>
              </a:solidFill>
            </p:spPr>
          </p:sp>
          <p:sp>
            <p:nvSpPr>
              <p:cNvPr name="TextBox 32" id="32"/>
              <p:cNvSpPr txBox="true"/>
              <p:nvPr/>
            </p:nvSpPr>
            <p:spPr>
              <a:xfrm>
                <a:off x="87270" y="38100"/>
                <a:ext cx="756340" cy="698500"/>
              </a:xfrm>
              <a:prstGeom prst="rect">
                <a:avLst/>
              </a:prstGeom>
            </p:spPr>
            <p:txBody>
              <a:bodyPr anchor="ctr" rtlCol="false" tIns="50800" lIns="50800" bIns="50800" rIns="50800"/>
              <a:lstStyle/>
              <a:p>
                <a:pPr algn="ctr">
                  <a:lnSpc>
                    <a:spcPts val="3120"/>
                  </a:lnSpc>
                </a:pPr>
              </a:p>
            </p:txBody>
          </p:sp>
        </p:grpSp>
        <p:sp>
          <p:nvSpPr>
            <p:cNvPr name="TextBox 33" id="33"/>
            <p:cNvSpPr txBox="true"/>
            <p:nvPr/>
          </p:nvSpPr>
          <p:spPr>
            <a:xfrm rot="0">
              <a:off x="352488" y="76200"/>
              <a:ext cx="832723" cy="1164500"/>
            </a:xfrm>
            <a:prstGeom prst="rect">
              <a:avLst/>
            </a:prstGeom>
          </p:spPr>
          <p:txBody>
            <a:bodyPr anchor="t" rtlCol="false" tIns="0" lIns="0" bIns="0" rIns="0">
              <a:spAutoFit/>
            </a:bodyPr>
            <a:lstStyle/>
            <a:p>
              <a:pPr algn="ctr">
                <a:lnSpc>
                  <a:spcPts val="6560"/>
                </a:lnSpc>
              </a:pPr>
              <a:r>
                <a:rPr lang="en-US" sz="6131">
                  <a:solidFill>
                    <a:srgbClr val="F4C366"/>
                  </a:solidFill>
                  <a:latin typeface="Boulder"/>
                  <a:ea typeface="Boulder"/>
                  <a:cs typeface="Boulder"/>
                  <a:sym typeface="Boulder"/>
                </a:rPr>
                <a:t>5</a:t>
              </a:r>
            </a:p>
          </p:txBody>
        </p:sp>
      </p:grpSp>
      <p:sp>
        <p:nvSpPr>
          <p:cNvPr name="TextBox 34" id="34"/>
          <p:cNvSpPr txBox="true"/>
          <p:nvPr/>
        </p:nvSpPr>
        <p:spPr>
          <a:xfrm rot="0">
            <a:off x="10663069" y="5210370"/>
            <a:ext cx="5333909" cy="518159"/>
          </a:xfrm>
          <a:prstGeom prst="rect">
            <a:avLst/>
          </a:prstGeom>
        </p:spPr>
        <p:txBody>
          <a:bodyPr anchor="t" rtlCol="false" tIns="0" lIns="0" bIns="0" rIns="0">
            <a:spAutoFit/>
          </a:bodyPr>
          <a:lstStyle/>
          <a:p>
            <a:pPr algn="l">
              <a:lnSpc>
                <a:spcPts val="4013"/>
              </a:lnSpc>
            </a:pPr>
            <a:r>
              <a:rPr lang="en-US" sz="3681">
                <a:solidFill>
                  <a:srgbClr val="AA001D"/>
                </a:solidFill>
                <a:latin typeface="Hibernate"/>
                <a:ea typeface="Hibernate"/>
                <a:cs typeface="Hibernate"/>
                <a:sym typeface="Hibernate"/>
              </a:rPr>
              <a:t>Stemming (bahasa Indonesia</a:t>
            </a:r>
          </a:p>
        </p:txBody>
      </p:sp>
      <p:grpSp>
        <p:nvGrpSpPr>
          <p:cNvPr name="Group 35" id="35"/>
          <p:cNvGrpSpPr/>
          <p:nvPr/>
        </p:nvGrpSpPr>
        <p:grpSpPr>
          <a:xfrm rot="0">
            <a:off x="9114674" y="6655350"/>
            <a:ext cx="1153275" cy="1006985"/>
            <a:chOff x="0" y="0"/>
            <a:chExt cx="1537700" cy="1342647"/>
          </a:xfrm>
        </p:grpSpPr>
        <p:grpSp>
          <p:nvGrpSpPr>
            <p:cNvPr name="Group 36" id="36"/>
            <p:cNvGrpSpPr/>
            <p:nvPr/>
          </p:nvGrpSpPr>
          <p:grpSpPr>
            <a:xfrm rot="0">
              <a:off x="0" y="0"/>
              <a:ext cx="1537700" cy="1342647"/>
              <a:chOff x="0" y="0"/>
              <a:chExt cx="930880" cy="812800"/>
            </a:xfrm>
          </p:grpSpPr>
          <p:sp>
            <p:nvSpPr>
              <p:cNvPr name="Freeform 37" id="37"/>
              <p:cNvSpPr/>
              <p:nvPr/>
            </p:nvSpPr>
            <p:spPr>
              <a:xfrm flipH="false" flipV="false" rot="0">
                <a:off x="0" y="0"/>
                <a:ext cx="930880" cy="812800"/>
              </a:xfrm>
              <a:custGeom>
                <a:avLst/>
                <a:gdLst/>
                <a:ahLst/>
                <a:cxnLst/>
                <a:rect r="r" b="b" t="t" l="l"/>
                <a:pathLst>
                  <a:path h="812800" w="930880">
                    <a:moveTo>
                      <a:pt x="465440" y="0"/>
                    </a:moveTo>
                    <a:cubicBezTo>
                      <a:pt x="208385" y="0"/>
                      <a:pt x="0" y="181951"/>
                      <a:pt x="0" y="406400"/>
                    </a:cubicBezTo>
                    <a:cubicBezTo>
                      <a:pt x="0" y="630849"/>
                      <a:pt x="208385" y="812800"/>
                      <a:pt x="465440" y="812800"/>
                    </a:cubicBezTo>
                    <a:cubicBezTo>
                      <a:pt x="722495" y="812800"/>
                      <a:pt x="930880" y="630849"/>
                      <a:pt x="930880" y="406400"/>
                    </a:cubicBezTo>
                    <a:cubicBezTo>
                      <a:pt x="930880" y="181951"/>
                      <a:pt x="722495" y="0"/>
                      <a:pt x="465440" y="0"/>
                    </a:cubicBezTo>
                    <a:close/>
                  </a:path>
                </a:pathLst>
              </a:custGeom>
              <a:solidFill>
                <a:srgbClr val="C1272D"/>
              </a:solidFill>
            </p:spPr>
          </p:sp>
          <p:sp>
            <p:nvSpPr>
              <p:cNvPr name="TextBox 38" id="38"/>
              <p:cNvSpPr txBox="true"/>
              <p:nvPr/>
            </p:nvSpPr>
            <p:spPr>
              <a:xfrm>
                <a:off x="87270" y="38100"/>
                <a:ext cx="756340" cy="698500"/>
              </a:xfrm>
              <a:prstGeom prst="rect">
                <a:avLst/>
              </a:prstGeom>
            </p:spPr>
            <p:txBody>
              <a:bodyPr anchor="ctr" rtlCol="false" tIns="50800" lIns="50800" bIns="50800" rIns="50800"/>
              <a:lstStyle/>
              <a:p>
                <a:pPr algn="ctr">
                  <a:lnSpc>
                    <a:spcPts val="3120"/>
                  </a:lnSpc>
                </a:pPr>
              </a:p>
            </p:txBody>
          </p:sp>
        </p:grpSp>
        <p:sp>
          <p:nvSpPr>
            <p:cNvPr name="TextBox 39" id="39"/>
            <p:cNvSpPr txBox="true"/>
            <p:nvPr/>
          </p:nvSpPr>
          <p:spPr>
            <a:xfrm rot="0">
              <a:off x="352488" y="76200"/>
              <a:ext cx="832723" cy="1164500"/>
            </a:xfrm>
            <a:prstGeom prst="rect">
              <a:avLst/>
            </a:prstGeom>
          </p:spPr>
          <p:txBody>
            <a:bodyPr anchor="t" rtlCol="false" tIns="0" lIns="0" bIns="0" rIns="0">
              <a:spAutoFit/>
            </a:bodyPr>
            <a:lstStyle/>
            <a:p>
              <a:pPr algn="ctr">
                <a:lnSpc>
                  <a:spcPts val="6560"/>
                </a:lnSpc>
              </a:pPr>
              <a:r>
                <a:rPr lang="en-US" sz="6131">
                  <a:solidFill>
                    <a:srgbClr val="F4C366"/>
                  </a:solidFill>
                  <a:latin typeface="Boulder"/>
                  <a:ea typeface="Boulder"/>
                  <a:cs typeface="Boulder"/>
                  <a:sym typeface="Boulder"/>
                </a:rPr>
                <a:t>6</a:t>
              </a:r>
            </a:p>
          </p:txBody>
        </p:sp>
      </p:grpSp>
      <p:sp>
        <p:nvSpPr>
          <p:cNvPr name="TextBox 40" id="40"/>
          <p:cNvSpPr txBox="true"/>
          <p:nvPr/>
        </p:nvSpPr>
        <p:spPr>
          <a:xfrm rot="0">
            <a:off x="10663069" y="6640684"/>
            <a:ext cx="5333909" cy="518159"/>
          </a:xfrm>
          <a:prstGeom prst="rect">
            <a:avLst/>
          </a:prstGeom>
        </p:spPr>
        <p:txBody>
          <a:bodyPr anchor="t" rtlCol="false" tIns="0" lIns="0" bIns="0" rIns="0">
            <a:spAutoFit/>
          </a:bodyPr>
          <a:lstStyle/>
          <a:p>
            <a:pPr algn="l">
              <a:lnSpc>
                <a:spcPts val="4013"/>
              </a:lnSpc>
            </a:pPr>
            <a:r>
              <a:rPr lang="en-US" sz="3681">
                <a:solidFill>
                  <a:srgbClr val="AA001D"/>
                </a:solidFill>
                <a:latin typeface="Hibernate"/>
                <a:ea typeface="Hibernate"/>
                <a:cs typeface="Hibernate"/>
                <a:sym typeface="Hibernate"/>
              </a:rPr>
              <a:t>Normalization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53352">
            <a:off x="325266" y="45895"/>
            <a:ext cx="2387953" cy="4117160"/>
          </a:xfrm>
          <a:custGeom>
            <a:avLst/>
            <a:gdLst/>
            <a:ahLst/>
            <a:cxnLst/>
            <a:rect r="r" b="b" t="t" l="l"/>
            <a:pathLst>
              <a:path h="4117160" w="2387953">
                <a:moveTo>
                  <a:pt x="0" y="0"/>
                </a:moveTo>
                <a:lnTo>
                  <a:pt x="2387953" y="0"/>
                </a:lnTo>
                <a:lnTo>
                  <a:pt x="2387953" y="4117160"/>
                </a:lnTo>
                <a:lnTo>
                  <a:pt x="0" y="4117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89063" y="3279996"/>
            <a:ext cx="13295652" cy="4721617"/>
            <a:chOff x="0" y="0"/>
            <a:chExt cx="3501736" cy="1243554"/>
          </a:xfrm>
        </p:grpSpPr>
        <p:sp>
          <p:nvSpPr>
            <p:cNvPr name="Freeform 4" id="4"/>
            <p:cNvSpPr/>
            <p:nvPr/>
          </p:nvSpPr>
          <p:spPr>
            <a:xfrm flipH="false" flipV="false" rot="0">
              <a:off x="0" y="0"/>
              <a:ext cx="3501735" cy="1243554"/>
            </a:xfrm>
            <a:custGeom>
              <a:avLst/>
              <a:gdLst/>
              <a:ahLst/>
              <a:cxnLst/>
              <a:rect r="r" b="b" t="t" l="l"/>
              <a:pathLst>
                <a:path h="1243554" w="3501735">
                  <a:moveTo>
                    <a:pt x="29697" y="0"/>
                  </a:moveTo>
                  <a:lnTo>
                    <a:pt x="3472039" y="0"/>
                  </a:lnTo>
                  <a:cubicBezTo>
                    <a:pt x="3479915" y="0"/>
                    <a:pt x="3487468" y="3129"/>
                    <a:pt x="3493038" y="8698"/>
                  </a:cubicBezTo>
                  <a:cubicBezTo>
                    <a:pt x="3498607" y="14267"/>
                    <a:pt x="3501735" y="21821"/>
                    <a:pt x="3501735" y="29697"/>
                  </a:cubicBezTo>
                  <a:lnTo>
                    <a:pt x="3501735" y="1213857"/>
                  </a:lnTo>
                  <a:cubicBezTo>
                    <a:pt x="3501735" y="1230258"/>
                    <a:pt x="3488440" y="1243554"/>
                    <a:pt x="3472039" y="1243554"/>
                  </a:cubicBezTo>
                  <a:lnTo>
                    <a:pt x="29697" y="1243554"/>
                  </a:lnTo>
                  <a:cubicBezTo>
                    <a:pt x="13296" y="1243554"/>
                    <a:pt x="0" y="1230258"/>
                    <a:pt x="0" y="1213857"/>
                  </a:cubicBezTo>
                  <a:lnTo>
                    <a:pt x="0" y="29697"/>
                  </a:lnTo>
                  <a:cubicBezTo>
                    <a:pt x="0" y="13296"/>
                    <a:pt x="13296" y="0"/>
                    <a:pt x="29697" y="0"/>
                  </a:cubicBezTo>
                  <a:close/>
                </a:path>
              </a:pathLst>
            </a:custGeom>
            <a:solidFill>
              <a:srgbClr val="FFF5DF"/>
            </a:solidFill>
          </p:spPr>
        </p:sp>
        <p:sp>
          <p:nvSpPr>
            <p:cNvPr name="TextBox 5" id="5"/>
            <p:cNvSpPr txBox="true"/>
            <p:nvPr/>
          </p:nvSpPr>
          <p:spPr>
            <a:xfrm>
              <a:off x="0" y="-38100"/>
              <a:ext cx="3501736" cy="128165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606585">
            <a:off x="14639196" y="5498176"/>
            <a:ext cx="2964912" cy="4076754"/>
          </a:xfrm>
          <a:custGeom>
            <a:avLst/>
            <a:gdLst/>
            <a:ahLst/>
            <a:cxnLst/>
            <a:rect r="r" b="b" t="t" l="l"/>
            <a:pathLst>
              <a:path h="4076754" w="2964912">
                <a:moveTo>
                  <a:pt x="0" y="0"/>
                </a:moveTo>
                <a:lnTo>
                  <a:pt x="2964912" y="0"/>
                </a:lnTo>
                <a:lnTo>
                  <a:pt x="2964912" y="4076754"/>
                </a:lnTo>
                <a:lnTo>
                  <a:pt x="0" y="4076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865287" y="1095375"/>
            <a:ext cx="9543204" cy="1570611"/>
          </a:xfrm>
          <a:prstGeom prst="rect">
            <a:avLst/>
          </a:prstGeom>
        </p:spPr>
        <p:txBody>
          <a:bodyPr anchor="t" rtlCol="false" tIns="0" lIns="0" bIns="0" rIns="0">
            <a:spAutoFit/>
          </a:bodyPr>
          <a:lstStyle/>
          <a:p>
            <a:pPr algn="ctr">
              <a:lnSpc>
                <a:spcPts val="6107"/>
              </a:lnSpc>
            </a:pPr>
            <a:r>
              <a:rPr lang="en-US" sz="5707">
                <a:solidFill>
                  <a:srgbClr val="F4C366"/>
                </a:solidFill>
                <a:latin typeface="Boulder"/>
                <a:ea typeface="Boulder"/>
                <a:cs typeface="Boulder"/>
                <a:sym typeface="Boulder"/>
              </a:rPr>
              <a:t>PELABELAN SENTIMEN BERDASARKAN RATING</a:t>
            </a:r>
          </a:p>
        </p:txBody>
      </p:sp>
      <p:sp>
        <p:nvSpPr>
          <p:cNvPr name="TextBox 8" id="8"/>
          <p:cNvSpPr txBox="true"/>
          <p:nvPr/>
        </p:nvSpPr>
        <p:spPr>
          <a:xfrm rot="0">
            <a:off x="3623805" y="4614134"/>
            <a:ext cx="10718847" cy="2005717"/>
          </a:xfrm>
          <a:prstGeom prst="rect">
            <a:avLst/>
          </a:prstGeom>
        </p:spPr>
        <p:txBody>
          <a:bodyPr anchor="t" rtlCol="false" tIns="0" lIns="0" bIns="0" rIns="0">
            <a:spAutoFit/>
          </a:bodyPr>
          <a:lstStyle/>
          <a:p>
            <a:pPr algn="l" marL="628071" indent="-314036" lvl="1">
              <a:lnSpc>
                <a:spcPts val="4072"/>
              </a:lnSpc>
              <a:buFont typeface="Arial"/>
              <a:buChar char="•"/>
            </a:pPr>
            <a:r>
              <a:rPr lang="en-US" b="true" sz="2909">
                <a:solidFill>
                  <a:srgbClr val="723A36"/>
                </a:solidFill>
                <a:latin typeface="Quicksand Bold"/>
                <a:ea typeface="Quicksand Bold"/>
                <a:cs typeface="Quicksand Bold"/>
                <a:sym typeface="Quicksand Bold"/>
              </a:rPr>
              <a:t>Rating 1–2 dikategorikan sebagai sentimen negatif</a:t>
            </a:r>
          </a:p>
          <a:p>
            <a:pPr algn="l" marL="628071" indent="-314036" lvl="1">
              <a:lnSpc>
                <a:spcPts val="4072"/>
              </a:lnSpc>
              <a:buFont typeface="Arial"/>
              <a:buChar char="•"/>
            </a:pPr>
            <a:r>
              <a:rPr lang="en-US" b="true" sz="2909">
                <a:solidFill>
                  <a:srgbClr val="723A36"/>
                </a:solidFill>
                <a:latin typeface="Quicksand Bold"/>
                <a:ea typeface="Quicksand Bold"/>
                <a:cs typeface="Quicksand Bold"/>
                <a:sym typeface="Quicksand Bold"/>
              </a:rPr>
              <a:t>Rating 3 dikategorikan sebagai sentimen netral</a:t>
            </a:r>
          </a:p>
          <a:p>
            <a:pPr algn="l" marL="628071" indent="-314036" lvl="1">
              <a:lnSpc>
                <a:spcPts val="4072"/>
              </a:lnSpc>
              <a:buFont typeface="Arial"/>
              <a:buChar char="•"/>
            </a:pPr>
            <a:r>
              <a:rPr lang="en-US" b="true" sz="2909">
                <a:solidFill>
                  <a:srgbClr val="723A36"/>
                </a:solidFill>
                <a:latin typeface="Quicksand Bold"/>
                <a:ea typeface="Quicksand Bold"/>
                <a:cs typeface="Quicksand Bold"/>
                <a:sym typeface="Quicksand Bold"/>
              </a:rPr>
              <a:t>Rating 4–5 dikategorikan sebagai sentimen positif</a:t>
            </a:r>
          </a:p>
          <a:p>
            <a:pPr algn="l">
              <a:lnSpc>
                <a:spcPts val="407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0564" y="2655520"/>
            <a:ext cx="15043777" cy="6602780"/>
            <a:chOff x="0" y="0"/>
            <a:chExt cx="3962147" cy="1739004"/>
          </a:xfrm>
        </p:grpSpPr>
        <p:sp>
          <p:nvSpPr>
            <p:cNvPr name="Freeform 4" id="4"/>
            <p:cNvSpPr/>
            <p:nvPr/>
          </p:nvSpPr>
          <p:spPr>
            <a:xfrm flipH="false" flipV="false" rot="0">
              <a:off x="0" y="0"/>
              <a:ext cx="3962147" cy="1739004"/>
            </a:xfrm>
            <a:custGeom>
              <a:avLst/>
              <a:gdLst/>
              <a:ahLst/>
              <a:cxnLst/>
              <a:rect r="r" b="b" t="t" l="l"/>
              <a:pathLst>
                <a:path h="1739004" w="3962147">
                  <a:moveTo>
                    <a:pt x="26246" y="0"/>
                  </a:moveTo>
                  <a:lnTo>
                    <a:pt x="3935901" y="0"/>
                  </a:lnTo>
                  <a:cubicBezTo>
                    <a:pt x="3950396" y="0"/>
                    <a:pt x="3962147" y="11751"/>
                    <a:pt x="3962147" y="26246"/>
                  </a:cubicBezTo>
                  <a:lnTo>
                    <a:pt x="3962147" y="1712758"/>
                  </a:lnTo>
                  <a:cubicBezTo>
                    <a:pt x="3962147" y="1727253"/>
                    <a:pt x="3950396" y="1739004"/>
                    <a:pt x="3935901" y="1739004"/>
                  </a:cubicBezTo>
                  <a:lnTo>
                    <a:pt x="26246" y="1739004"/>
                  </a:lnTo>
                  <a:cubicBezTo>
                    <a:pt x="11751" y="1739004"/>
                    <a:pt x="0" y="1727253"/>
                    <a:pt x="0" y="1712758"/>
                  </a:cubicBezTo>
                  <a:lnTo>
                    <a:pt x="0" y="26246"/>
                  </a:lnTo>
                  <a:cubicBezTo>
                    <a:pt x="0" y="11751"/>
                    <a:pt x="11751" y="0"/>
                    <a:pt x="26246" y="0"/>
                  </a:cubicBezTo>
                  <a:close/>
                </a:path>
              </a:pathLst>
            </a:custGeom>
            <a:solidFill>
              <a:srgbClr val="925F64"/>
            </a:solidFill>
          </p:spPr>
        </p:sp>
        <p:sp>
          <p:nvSpPr>
            <p:cNvPr name="TextBox 5" id="5"/>
            <p:cNvSpPr txBox="true"/>
            <p:nvPr/>
          </p:nvSpPr>
          <p:spPr>
            <a:xfrm>
              <a:off x="0" y="-38100"/>
              <a:ext cx="3962147" cy="177710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35526">
            <a:off x="14656015"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148585" y="3180172"/>
            <a:ext cx="9554968" cy="5697150"/>
          </a:xfrm>
          <a:custGeom>
            <a:avLst/>
            <a:gdLst/>
            <a:ahLst/>
            <a:cxnLst/>
            <a:rect r="r" b="b" t="t" l="l"/>
            <a:pathLst>
              <a:path h="5697150" w="9554968">
                <a:moveTo>
                  <a:pt x="0" y="0"/>
                </a:moveTo>
                <a:lnTo>
                  <a:pt x="9554968" y="0"/>
                </a:lnTo>
                <a:lnTo>
                  <a:pt x="9554968" y="5697149"/>
                </a:lnTo>
                <a:lnTo>
                  <a:pt x="0" y="5697149"/>
                </a:lnTo>
                <a:lnTo>
                  <a:pt x="0" y="0"/>
                </a:lnTo>
                <a:close/>
              </a:path>
            </a:pathLst>
          </a:custGeom>
          <a:blipFill>
            <a:blip r:embed="rId8"/>
            <a:stretch>
              <a:fillRect l="0" t="0" r="0" b="0"/>
            </a:stretch>
          </a:blipFill>
        </p:spPr>
      </p:sp>
      <p:sp>
        <p:nvSpPr>
          <p:cNvPr name="TextBox 9" id="9"/>
          <p:cNvSpPr txBox="true"/>
          <p:nvPr/>
        </p:nvSpPr>
        <p:spPr>
          <a:xfrm rot="0">
            <a:off x="4894166" y="771087"/>
            <a:ext cx="8556572" cy="1596124"/>
          </a:xfrm>
          <a:prstGeom prst="rect">
            <a:avLst/>
          </a:prstGeom>
        </p:spPr>
        <p:txBody>
          <a:bodyPr anchor="t" rtlCol="false" tIns="0" lIns="0" bIns="0" rIns="0">
            <a:spAutoFit/>
          </a:bodyPr>
          <a:lstStyle/>
          <a:p>
            <a:pPr algn="ctr">
              <a:lnSpc>
                <a:spcPts val="6178"/>
              </a:lnSpc>
            </a:pPr>
            <a:r>
              <a:rPr lang="en-US" sz="5774">
                <a:solidFill>
                  <a:srgbClr val="F4C366"/>
                </a:solidFill>
                <a:latin typeface="Boulder"/>
                <a:ea typeface="Boulder"/>
                <a:cs typeface="Boulder"/>
                <a:sym typeface="Boulder"/>
              </a:rPr>
              <a:t>VALIDASI LABEL (LEXICON BASED)</a:t>
            </a:r>
          </a:p>
        </p:txBody>
      </p:sp>
      <p:sp>
        <p:nvSpPr>
          <p:cNvPr name="TextBox 10" id="10"/>
          <p:cNvSpPr txBox="true"/>
          <p:nvPr/>
        </p:nvSpPr>
        <p:spPr>
          <a:xfrm rot="0">
            <a:off x="11982723" y="4162830"/>
            <a:ext cx="4174698" cy="1002434"/>
          </a:xfrm>
          <a:prstGeom prst="rect">
            <a:avLst/>
          </a:prstGeom>
        </p:spPr>
        <p:txBody>
          <a:bodyPr anchor="t" rtlCol="false" tIns="0" lIns="0" bIns="0" rIns="0">
            <a:spAutoFit/>
          </a:bodyPr>
          <a:lstStyle/>
          <a:p>
            <a:pPr algn="l" marL="628071" indent="-314036" lvl="1">
              <a:lnSpc>
                <a:spcPts val="4072"/>
              </a:lnSpc>
              <a:buFont typeface="Arial"/>
              <a:buChar char="•"/>
            </a:pPr>
            <a:r>
              <a:rPr lang="en-US" b="true" sz="2909">
                <a:solidFill>
                  <a:srgbClr val="FBF5E5"/>
                </a:solidFill>
                <a:latin typeface="Quicksand Bold"/>
                <a:ea typeface="Quicksand Bold"/>
                <a:cs typeface="Quicksand Bold"/>
                <a:sym typeface="Quicksand Bold"/>
              </a:rPr>
              <a:t>Melolo 3.000 data</a:t>
            </a:r>
          </a:p>
          <a:p>
            <a:pPr algn="l" marL="628071" indent="-314036" lvl="1">
              <a:lnSpc>
                <a:spcPts val="4072"/>
              </a:lnSpc>
              <a:buFont typeface="Arial"/>
              <a:buChar char="•"/>
            </a:pPr>
            <a:r>
              <a:rPr lang="en-US" b="true" sz="2909">
                <a:solidFill>
                  <a:srgbClr val="FBF5E5"/>
                </a:solidFill>
                <a:latin typeface="Quicksand Bold"/>
                <a:ea typeface="Quicksand Bold"/>
                <a:cs typeface="Quicksand Bold"/>
                <a:sym typeface="Quicksand Bold"/>
              </a:rPr>
              <a:t>Total Data: 9.000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0564" y="2655520"/>
            <a:ext cx="15043777" cy="6602780"/>
            <a:chOff x="0" y="0"/>
            <a:chExt cx="3962147" cy="1739004"/>
          </a:xfrm>
        </p:grpSpPr>
        <p:sp>
          <p:nvSpPr>
            <p:cNvPr name="Freeform 4" id="4"/>
            <p:cNvSpPr/>
            <p:nvPr/>
          </p:nvSpPr>
          <p:spPr>
            <a:xfrm flipH="false" flipV="false" rot="0">
              <a:off x="0" y="0"/>
              <a:ext cx="3962147" cy="1739004"/>
            </a:xfrm>
            <a:custGeom>
              <a:avLst/>
              <a:gdLst/>
              <a:ahLst/>
              <a:cxnLst/>
              <a:rect r="r" b="b" t="t" l="l"/>
              <a:pathLst>
                <a:path h="1739004" w="3962147">
                  <a:moveTo>
                    <a:pt x="26246" y="0"/>
                  </a:moveTo>
                  <a:lnTo>
                    <a:pt x="3935901" y="0"/>
                  </a:lnTo>
                  <a:cubicBezTo>
                    <a:pt x="3950396" y="0"/>
                    <a:pt x="3962147" y="11751"/>
                    <a:pt x="3962147" y="26246"/>
                  </a:cubicBezTo>
                  <a:lnTo>
                    <a:pt x="3962147" y="1712758"/>
                  </a:lnTo>
                  <a:cubicBezTo>
                    <a:pt x="3962147" y="1727253"/>
                    <a:pt x="3950396" y="1739004"/>
                    <a:pt x="3935901" y="1739004"/>
                  </a:cubicBezTo>
                  <a:lnTo>
                    <a:pt x="26246" y="1739004"/>
                  </a:lnTo>
                  <a:cubicBezTo>
                    <a:pt x="11751" y="1739004"/>
                    <a:pt x="0" y="1727253"/>
                    <a:pt x="0" y="1712758"/>
                  </a:cubicBezTo>
                  <a:lnTo>
                    <a:pt x="0" y="26246"/>
                  </a:lnTo>
                  <a:cubicBezTo>
                    <a:pt x="0" y="11751"/>
                    <a:pt x="11751" y="0"/>
                    <a:pt x="26246" y="0"/>
                  </a:cubicBezTo>
                  <a:close/>
                </a:path>
              </a:pathLst>
            </a:custGeom>
            <a:solidFill>
              <a:srgbClr val="925F64"/>
            </a:solidFill>
          </p:spPr>
        </p:sp>
        <p:sp>
          <p:nvSpPr>
            <p:cNvPr name="TextBox 5" id="5"/>
            <p:cNvSpPr txBox="true"/>
            <p:nvPr/>
          </p:nvSpPr>
          <p:spPr>
            <a:xfrm>
              <a:off x="0" y="-38100"/>
              <a:ext cx="3962147" cy="177710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35526">
            <a:off x="14656015"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894166" y="771087"/>
            <a:ext cx="8556572" cy="1596124"/>
          </a:xfrm>
          <a:prstGeom prst="rect">
            <a:avLst/>
          </a:prstGeom>
        </p:spPr>
        <p:txBody>
          <a:bodyPr anchor="t" rtlCol="false" tIns="0" lIns="0" bIns="0" rIns="0">
            <a:spAutoFit/>
          </a:bodyPr>
          <a:lstStyle/>
          <a:p>
            <a:pPr algn="ctr">
              <a:lnSpc>
                <a:spcPts val="6178"/>
              </a:lnSpc>
            </a:pPr>
            <a:r>
              <a:rPr lang="en-US" sz="5774">
                <a:solidFill>
                  <a:srgbClr val="F4C366"/>
                </a:solidFill>
                <a:latin typeface="Boulder"/>
                <a:ea typeface="Boulder"/>
                <a:cs typeface="Boulder"/>
                <a:sym typeface="Boulder"/>
              </a:rPr>
              <a:t>VALIDASI LABEL (LEXICON BASED)</a:t>
            </a:r>
          </a:p>
        </p:txBody>
      </p:sp>
      <p:sp>
        <p:nvSpPr>
          <p:cNvPr name="TextBox 9" id="9"/>
          <p:cNvSpPr txBox="true"/>
          <p:nvPr/>
        </p:nvSpPr>
        <p:spPr>
          <a:xfrm rot="0">
            <a:off x="11982723" y="4162830"/>
            <a:ext cx="4174698" cy="1002434"/>
          </a:xfrm>
          <a:prstGeom prst="rect">
            <a:avLst/>
          </a:prstGeom>
        </p:spPr>
        <p:txBody>
          <a:bodyPr anchor="t" rtlCol="false" tIns="0" lIns="0" bIns="0" rIns="0">
            <a:spAutoFit/>
          </a:bodyPr>
          <a:lstStyle/>
          <a:p>
            <a:pPr algn="l" marL="628071" indent="-314036" lvl="1">
              <a:lnSpc>
                <a:spcPts val="4072"/>
              </a:lnSpc>
              <a:buFont typeface="Arial"/>
              <a:buChar char="•"/>
            </a:pPr>
            <a:r>
              <a:rPr lang="en-US" b="true" sz="2909">
                <a:solidFill>
                  <a:srgbClr val="FBF5E5"/>
                </a:solidFill>
                <a:latin typeface="Quicksand Bold"/>
                <a:ea typeface="Quicksand Bold"/>
                <a:cs typeface="Quicksand Bold"/>
                <a:sym typeface="Quicksand Bold"/>
              </a:rPr>
              <a:t>Iqiyi 3.000 data</a:t>
            </a:r>
          </a:p>
          <a:p>
            <a:pPr algn="l" marL="628071" indent="-314036" lvl="1">
              <a:lnSpc>
                <a:spcPts val="4072"/>
              </a:lnSpc>
              <a:buFont typeface="Arial"/>
              <a:buChar char="•"/>
            </a:pPr>
            <a:r>
              <a:rPr lang="en-US" b="true" sz="2909">
                <a:solidFill>
                  <a:srgbClr val="FBF5E5"/>
                </a:solidFill>
                <a:latin typeface="Quicksand Bold"/>
                <a:ea typeface="Quicksand Bold"/>
                <a:cs typeface="Quicksand Bold"/>
                <a:sym typeface="Quicksand Bold"/>
              </a:rPr>
              <a:t>Total Data: 9.000</a:t>
            </a:r>
          </a:p>
        </p:txBody>
      </p:sp>
      <p:sp>
        <p:nvSpPr>
          <p:cNvPr name="Freeform 10" id="10"/>
          <p:cNvSpPr/>
          <p:nvPr/>
        </p:nvSpPr>
        <p:spPr>
          <a:xfrm flipH="false" flipV="false" rot="0">
            <a:off x="2265627" y="3108335"/>
            <a:ext cx="9554968" cy="5697150"/>
          </a:xfrm>
          <a:custGeom>
            <a:avLst/>
            <a:gdLst/>
            <a:ahLst/>
            <a:cxnLst/>
            <a:rect r="r" b="b" t="t" l="l"/>
            <a:pathLst>
              <a:path h="5697150" w="9554968">
                <a:moveTo>
                  <a:pt x="0" y="0"/>
                </a:moveTo>
                <a:lnTo>
                  <a:pt x="9554968" y="0"/>
                </a:lnTo>
                <a:lnTo>
                  <a:pt x="9554968" y="5697150"/>
                </a:lnTo>
                <a:lnTo>
                  <a:pt x="0" y="5697150"/>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0564" y="2655520"/>
            <a:ext cx="15043777" cy="6602780"/>
            <a:chOff x="0" y="0"/>
            <a:chExt cx="3962147" cy="1739004"/>
          </a:xfrm>
        </p:grpSpPr>
        <p:sp>
          <p:nvSpPr>
            <p:cNvPr name="Freeform 4" id="4"/>
            <p:cNvSpPr/>
            <p:nvPr/>
          </p:nvSpPr>
          <p:spPr>
            <a:xfrm flipH="false" flipV="false" rot="0">
              <a:off x="0" y="0"/>
              <a:ext cx="3962147" cy="1739004"/>
            </a:xfrm>
            <a:custGeom>
              <a:avLst/>
              <a:gdLst/>
              <a:ahLst/>
              <a:cxnLst/>
              <a:rect r="r" b="b" t="t" l="l"/>
              <a:pathLst>
                <a:path h="1739004" w="3962147">
                  <a:moveTo>
                    <a:pt x="26246" y="0"/>
                  </a:moveTo>
                  <a:lnTo>
                    <a:pt x="3935901" y="0"/>
                  </a:lnTo>
                  <a:cubicBezTo>
                    <a:pt x="3950396" y="0"/>
                    <a:pt x="3962147" y="11751"/>
                    <a:pt x="3962147" y="26246"/>
                  </a:cubicBezTo>
                  <a:lnTo>
                    <a:pt x="3962147" y="1712758"/>
                  </a:lnTo>
                  <a:cubicBezTo>
                    <a:pt x="3962147" y="1727253"/>
                    <a:pt x="3950396" y="1739004"/>
                    <a:pt x="3935901" y="1739004"/>
                  </a:cubicBezTo>
                  <a:lnTo>
                    <a:pt x="26246" y="1739004"/>
                  </a:lnTo>
                  <a:cubicBezTo>
                    <a:pt x="11751" y="1739004"/>
                    <a:pt x="0" y="1727253"/>
                    <a:pt x="0" y="1712758"/>
                  </a:cubicBezTo>
                  <a:lnTo>
                    <a:pt x="0" y="26246"/>
                  </a:lnTo>
                  <a:cubicBezTo>
                    <a:pt x="0" y="11751"/>
                    <a:pt x="11751" y="0"/>
                    <a:pt x="26246" y="0"/>
                  </a:cubicBezTo>
                  <a:close/>
                </a:path>
              </a:pathLst>
            </a:custGeom>
            <a:solidFill>
              <a:srgbClr val="925F64"/>
            </a:solidFill>
          </p:spPr>
        </p:sp>
        <p:sp>
          <p:nvSpPr>
            <p:cNvPr name="TextBox 5" id="5"/>
            <p:cNvSpPr txBox="true"/>
            <p:nvPr/>
          </p:nvSpPr>
          <p:spPr>
            <a:xfrm>
              <a:off x="0" y="-38100"/>
              <a:ext cx="3962147" cy="177710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35526">
            <a:off x="14656015"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894166" y="771087"/>
            <a:ext cx="8556572" cy="1596124"/>
          </a:xfrm>
          <a:prstGeom prst="rect">
            <a:avLst/>
          </a:prstGeom>
        </p:spPr>
        <p:txBody>
          <a:bodyPr anchor="t" rtlCol="false" tIns="0" lIns="0" bIns="0" rIns="0">
            <a:spAutoFit/>
          </a:bodyPr>
          <a:lstStyle/>
          <a:p>
            <a:pPr algn="ctr">
              <a:lnSpc>
                <a:spcPts val="6178"/>
              </a:lnSpc>
            </a:pPr>
            <a:r>
              <a:rPr lang="en-US" sz="5774">
                <a:solidFill>
                  <a:srgbClr val="F4C366"/>
                </a:solidFill>
                <a:latin typeface="Boulder"/>
                <a:ea typeface="Boulder"/>
                <a:cs typeface="Boulder"/>
                <a:sym typeface="Boulder"/>
              </a:rPr>
              <a:t>VALIDASI LABEL (LEXICON BASED)</a:t>
            </a:r>
          </a:p>
        </p:txBody>
      </p:sp>
      <p:sp>
        <p:nvSpPr>
          <p:cNvPr name="TextBox 9" id="9"/>
          <p:cNvSpPr txBox="true"/>
          <p:nvPr/>
        </p:nvSpPr>
        <p:spPr>
          <a:xfrm rot="0">
            <a:off x="11982723" y="4162830"/>
            <a:ext cx="4711618" cy="1002434"/>
          </a:xfrm>
          <a:prstGeom prst="rect">
            <a:avLst/>
          </a:prstGeom>
        </p:spPr>
        <p:txBody>
          <a:bodyPr anchor="t" rtlCol="false" tIns="0" lIns="0" bIns="0" rIns="0">
            <a:spAutoFit/>
          </a:bodyPr>
          <a:lstStyle/>
          <a:p>
            <a:pPr algn="l" marL="628071" indent="-314036" lvl="1">
              <a:lnSpc>
                <a:spcPts val="4072"/>
              </a:lnSpc>
              <a:buFont typeface="Arial"/>
              <a:buChar char="•"/>
            </a:pPr>
            <a:r>
              <a:rPr lang="en-US" b="true" sz="2909">
                <a:solidFill>
                  <a:srgbClr val="FBF5E5"/>
                </a:solidFill>
                <a:latin typeface="Quicksand Bold"/>
                <a:ea typeface="Quicksand Bold"/>
                <a:cs typeface="Quicksand Bold"/>
                <a:sym typeface="Quicksand Bold"/>
              </a:rPr>
              <a:t>FreeReels 3.000 data</a:t>
            </a:r>
          </a:p>
          <a:p>
            <a:pPr algn="l" marL="628071" indent="-314036" lvl="1">
              <a:lnSpc>
                <a:spcPts val="4072"/>
              </a:lnSpc>
              <a:buFont typeface="Arial"/>
              <a:buChar char="•"/>
            </a:pPr>
            <a:r>
              <a:rPr lang="en-US" b="true" sz="2909">
                <a:solidFill>
                  <a:srgbClr val="FBF5E5"/>
                </a:solidFill>
                <a:latin typeface="Quicksand Bold"/>
                <a:ea typeface="Quicksand Bold"/>
                <a:cs typeface="Quicksand Bold"/>
                <a:sym typeface="Quicksand Bold"/>
              </a:rPr>
              <a:t>Total Data: 9.000</a:t>
            </a:r>
          </a:p>
        </p:txBody>
      </p:sp>
      <p:sp>
        <p:nvSpPr>
          <p:cNvPr name="Freeform 10" id="10"/>
          <p:cNvSpPr/>
          <p:nvPr/>
        </p:nvSpPr>
        <p:spPr>
          <a:xfrm flipH="false" flipV="false" rot="0">
            <a:off x="2427755" y="3108335"/>
            <a:ext cx="9554968" cy="5697150"/>
          </a:xfrm>
          <a:custGeom>
            <a:avLst/>
            <a:gdLst/>
            <a:ahLst/>
            <a:cxnLst/>
            <a:rect r="r" b="b" t="t" l="l"/>
            <a:pathLst>
              <a:path h="5697150" w="9554968">
                <a:moveTo>
                  <a:pt x="0" y="0"/>
                </a:moveTo>
                <a:lnTo>
                  <a:pt x="9554968" y="0"/>
                </a:lnTo>
                <a:lnTo>
                  <a:pt x="9554968" y="5697150"/>
                </a:lnTo>
                <a:lnTo>
                  <a:pt x="0" y="5697150"/>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0564" y="2655520"/>
            <a:ext cx="15043777" cy="6602780"/>
            <a:chOff x="0" y="0"/>
            <a:chExt cx="3962147" cy="1739004"/>
          </a:xfrm>
        </p:grpSpPr>
        <p:sp>
          <p:nvSpPr>
            <p:cNvPr name="Freeform 4" id="4"/>
            <p:cNvSpPr/>
            <p:nvPr/>
          </p:nvSpPr>
          <p:spPr>
            <a:xfrm flipH="false" flipV="false" rot="0">
              <a:off x="0" y="0"/>
              <a:ext cx="3962147" cy="1739004"/>
            </a:xfrm>
            <a:custGeom>
              <a:avLst/>
              <a:gdLst/>
              <a:ahLst/>
              <a:cxnLst/>
              <a:rect r="r" b="b" t="t" l="l"/>
              <a:pathLst>
                <a:path h="1739004" w="3962147">
                  <a:moveTo>
                    <a:pt x="26246" y="0"/>
                  </a:moveTo>
                  <a:lnTo>
                    <a:pt x="3935901" y="0"/>
                  </a:lnTo>
                  <a:cubicBezTo>
                    <a:pt x="3950396" y="0"/>
                    <a:pt x="3962147" y="11751"/>
                    <a:pt x="3962147" y="26246"/>
                  </a:cubicBezTo>
                  <a:lnTo>
                    <a:pt x="3962147" y="1712758"/>
                  </a:lnTo>
                  <a:cubicBezTo>
                    <a:pt x="3962147" y="1727253"/>
                    <a:pt x="3950396" y="1739004"/>
                    <a:pt x="3935901" y="1739004"/>
                  </a:cubicBezTo>
                  <a:lnTo>
                    <a:pt x="26246" y="1739004"/>
                  </a:lnTo>
                  <a:cubicBezTo>
                    <a:pt x="11751" y="1739004"/>
                    <a:pt x="0" y="1727253"/>
                    <a:pt x="0" y="1712758"/>
                  </a:cubicBezTo>
                  <a:lnTo>
                    <a:pt x="0" y="26246"/>
                  </a:lnTo>
                  <a:cubicBezTo>
                    <a:pt x="0" y="11751"/>
                    <a:pt x="11751" y="0"/>
                    <a:pt x="26246" y="0"/>
                  </a:cubicBezTo>
                  <a:close/>
                </a:path>
              </a:pathLst>
            </a:custGeom>
            <a:solidFill>
              <a:srgbClr val="E9BB6D"/>
            </a:solidFill>
          </p:spPr>
        </p:sp>
        <p:sp>
          <p:nvSpPr>
            <p:cNvPr name="TextBox 5" id="5"/>
            <p:cNvSpPr txBox="true"/>
            <p:nvPr/>
          </p:nvSpPr>
          <p:spPr>
            <a:xfrm>
              <a:off x="0" y="-38100"/>
              <a:ext cx="3962147" cy="177710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35526">
            <a:off x="14656015"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894166" y="771087"/>
            <a:ext cx="8556572" cy="1596124"/>
          </a:xfrm>
          <a:prstGeom prst="rect">
            <a:avLst/>
          </a:prstGeom>
        </p:spPr>
        <p:txBody>
          <a:bodyPr anchor="t" rtlCol="false" tIns="0" lIns="0" bIns="0" rIns="0">
            <a:spAutoFit/>
          </a:bodyPr>
          <a:lstStyle/>
          <a:p>
            <a:pPr algn="ctr">
              <a:lnSpc>
                <a:spcPts val="6178"/>
              </a:lnSpc>
            </a:pPr>
            <a:r>
              <a:rPr lang="en-US" sz="5774">
                <a:solidFill>
                  <a:srgbClr val="AA001D"/>
                </a:solidFill>
                <a:latin typeface="Boulder"/>
                <a:ea typeface="Boulder"/>
                <a:cs typeface="Boulder"/>
                <a:sym typeface="Boulder"/>
              </a:rPr>
              <a:t>VALIDASI LABEL (LEXICON BASED)</a:t>
            </a:r>
          </a:p>
        </p:txBody>
      </p:sp>
      <p:sp>
        <p:nvSpPr>
          <p:cNvPr name="TextBox 9" id="9"/>
          <p:cNvSpPr txBox="true"/>
          <p:nvPr/>
        </p:nvSpPr>
        <p:spPr>
          <a:xfrm rot="0">
            <a:off x="11982723" y="4162830"/>
            <a:ext cx="4711618" cy="1002434"/>
          </a:xfrm>
          <a:prstGeom prst="rect">
            <a:avLst/>
          </a:prstGeom>
        </p:spPr>
        <p:txBody>
          <a:bodyPr anchor="t" rtlCol="false" tIns="0" lIns="0" bIns="0" rIns="0">
            <a:spAutoFit/>
          </a:bodyPr>
          <a:lstStyle/>
          <a:p>
            <a:pPr algn="l" marL="628071" indent="-314036" lvl="1">
              <a:lnSpc>
                <a:spcPts val="4072"/>
              </a:lnSpc>
              <a:buFont typeface="Arial"/>
              <a:buChar char="•"/>
            </a:pPr>
            <a:r>
              <a:rPr lang="en-US" b="true" sz="2909">
                <a:solidFill>
                  <a:srgbClr val="AA001D"/>
                </a:solidFill>
                <a:latin typeface="Quicksand Bold"/>
                <a:ea typeface="Quicksand Bold"/>
                <a:cs typeface="Quicksand Bold"/>
                <a:sym typeface="Quicksand Bold"/>
              </a:rPr>
              <a:t>Melolo 2.137 data</a:t>
            </a:r>
          </a:p>
          <a:p>
            <a:pPr algn="l" marL="628071" indent="-314036" lvl="1">
              <a:lnSpc>
                <a:spcPts val="4072"/>
              </a:lnSpc>
              <a:buFont typeface="Arial"/>
              <a:buChar char="•"/>
            </a:pPr>
            <a:r>
              <a:rPr lang="en-US" b="true" sz="2909">
                <a:solidFill>
                  <a:srgbClr val="AA001D"/>
                </a:solidFill>
                <a:latin typeface="Quicksand Bold"/>
                <a:ea typeface="Quicksand Bold"/>
                <a:cs typeface="Quicksand Bold"/>
                <a:sym typeface="Quicksand Bold"/>
              </a:rPr>
              <a:t>Total Data: 5.982</a:t>
            </a:r>
          </a:p>
        </p:txBody>
      </p:sp>
      <p:sp>
        <p:nvSpPr>
          <p:cNvPr name="Freeform 10" id="10"/>
          <p:cNvSpPr/>
          <p:nvPr/>
        </p:nvSpPr>
        <p:spPr>
          <a:xfrm flipH="false" flipV="false" rot="0">
            <a:off x="2427755" y="3180172"/>
            <a:ext cx="9554968" cy="5697150"/>
          </a:xfrm>
          <a:custGeom>
            <a:avLst/>
            <a:gdLst/>
            <a:ahLst/>
            <a:cxnLst/>
            <a:rect r="r" b="b" t="t" l="l"/>
            <a:pathLst>
              <a:path h="5697150" w="9554968">
                <a:moveTo>
                  <a:pt x="0" y="0"/>
                </a:moveTo>
                <a:lnTo>
                  <a:pt x="9554968" y="0"/>
                </a:lnTo>
                <a:lnTo>
                  <a:pt x="9554968" y="5697149"/>
                </a:lnTo>
                <a:lnTo>
                  <a:pt x="0" y="5697149"/>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69966">
            <a:off x="-1736664" y="4009001"/>
            <a:ext cx="4451379" cy="1715804"/>
          </a:xfrm>
          <a:custGeom>
            <a:avLst/>
            <a:gdLst/>
            <a:ahLst/>
            <a:cxnLst/>
            <a:rect r="r" b="b" t="t" l="l"/>
            <a:pathLst>
              <a:path h="1715804" w="4451379">
                <a:moveTo>
                  <a:pt x="0" y="0"/>
                </a:moveTo>
                <a:lnTo>
                  <a:pt x="4451379" y="0"/>
                </a:lnTo>
                <a:lnTo>
                  <a:pt x="4451379" y="1715804"/>
                </a:lnTo>
                <a:lnTo>
                  <a:pt x="0" y="1715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0564" y="2655520"/>
            <a:ext cx="15043777" cy="6602780"/>
            <a:chOff x="0" y="0"/>
            <a:chExt cx="3962147" cy="1739004"/>
          </a:xfrm>
        </p:grpSpPr>
        <p:sp>
          <p:nvSpPr>
            <p:cNvPr name="Freeform 4" id="4"/>
            <p:cNvSpPr/>
            <p:nvPr/>
          </p:nvSpPr>
          <p:spPr>
            <a:xfrm flipH="false" flipV="false" rot="0">
              <a:off x="0" y="0"/>
              <a:ext cx="3962147" cy="1739004"/>
            </a:xfrm>
            <a:custGeom>
              <a:avLst/>
              <a:gdLst/>
              <a:ahLst/>
              <a:cxnLst/>
              <a:rect r="r" b="b" t="t" l="l"/>
              <a:pathLst>
                <a:path h="1739004" w="3962147">
                  <a:moveTo>
                    <a:pt x="26246" y="0"/>
                  </a:moveTo>
                  <a:lnTo>
                    <a:pt x="3935901" y="0"/>
                  </a:lnTo>
                  <a:cubicBezTo>
                    <a:pt x="3950396" y="0"/>
                    <a:pt x="3962147" y="11751"/>
                    <a:pt x="3962147" y="26246"/>
                  </a:cubicBezTo>
                  <a:lnTo>
                    <a:pt x="3962147" y="1712758"/>
                  </a:lnTo>
                  <a:cubicBezTo>
                    <a:pt x="3962147" y="1727253"/>
                    <a:pt x="3950396" y="1739004"/>
                    <a:pt x="3935901" y="1739004"/>
                  </a:cubicBezTo>
                  <a:lnTo>
                    <a:pt x="26246" y="1739004"/>
                  </a:lnTo>
                  <a:cubicBezTo>
                    <a:pt x="11751" y="1739004"/>
                    <a:pt x="0" y="1727253"/>
                    <a:pt x="0" y="1712758"/>
                  </a:cubicBezTo>
                  <a:lnTo>
                    <a:pt x="0" y="26246"/>
                  </a:lnTo>
                  <a:cubicBezTo>
                    <a:pt x="0" y="11751"/>
                    <a:pt x="11751" y="0"/>
                    <a:pt x="26246" y="0"/>
                  </a:cubicBezTo>
                  <a:close/>
                </a:path>
              </a:pathLst>
            </a:custGeom>
            <a:solidFill>
              <a:srgbClr val="E9BB6D"/>
            </a:solidFill>
          </p:spPr>
        </p:sp>
        <p:sp>
          <p:nvSpPr>
            <p:cNvPr name="TextBox 5" id="5"/>
            <p:cNvSpPr txBox="true"/>
            <p:nvPr/>
          </p:nvSpPr>
          <p:spPr>
            <a:xfrm>
              <a:off x="0" y="-38100"/>
              <a:ext cx="3962147" cy="177710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3452249">
            <a:off x="-247021" y="-408310"/>
            <a:ext cx="3750131" cy="3468871"/>
          </a:xfrm>
          <a:custGeom>
            <a:avLst/>
            <a:gdLst/>
            <a:ahLst/>
            <a:cxnLst/>
            <a:rect r="r" b="b" t="t" l="l"/>
            <a:pathLst>
              <a:path h="3468871" w="3750131">
                <a:moveTo>
                  <a:pt x="0" y="0"/>
                </a:moveTo>
                <a:lnTo>
                  <a:pt x="3750131" y="0"/>
                </a:lnTo>
                <a:lnTo>
                  <a:pt x="3750131" y="3468872"/>
                </a:lnTo>
                <a:lnTo>
                  <a:pt x="0" y="3468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35526">
            <a:off x="14684590" y="6599644"/>
            <a:ext cx="3436728" cy="3493497"/>
          </a:xfrm>
          <a:custGeom>
            <a:avLst/>
            <a:gdLst/>
            <a:ahLst/>
            <a:cxnLst/>
            <a:rect r="r" b="b" t="t" l="l"/>
            <a:pathLst>
              <a:path h="3493497" w="3436728">
                <a:moveTo>
                  <a:pt x="3436728" y="0"/>
                </a:moveTo>
                <a:lnTo>
                  <a:pt x="0" y="0"/>
                </a:lnTo>
                <a:lnTo>
                  <a:pt x="0" y="3493497"/>
                </a:lnTo>
                <a:lnTo>
                  <a:pt x="3436728" y="3493497"/>
                </a:lnTo>
                <a:lnTo>
                  <a:pt x="34367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894166" y="771087"/>
            <a:ext cx="8556572" cy="1596124"/>
          </a:xfrm>
          <a:prstGeom prst="rect">
            <a:avLst/>
          </a:prstGeom>
        </p:spPr>
        <p:txBody>
          <a:bodyPr anchor="t" rtlCol="false" tIns="0" lIns="0" bIns="0" rIns="0">
            <a:spAutoFit/>
          </a:bodyPr>
          <a:lstStyle/>
          <a:p>
            <a:pPr algn="ctr">
              <a:lnSpc>
                <a:spcPts val="6178"/>
              </a:lnSpc>
            </a:pPr>
            <a:r>
              <a:rPr lang="en-US" sz="5774">
                <a:solidFill>
                  <a:srgbClr val="AA001D"/>
                </a:solidFill>
                <a:latin typeface="Boulder"/>
                <a:ea typeface="Boulder"/>
                <a:cs typeface="Boulder"/>
                <a:sym typeface="Boulder"/>
              </a:rPr>
              <a:t>VALIDASI LABEL (LEXICON BASED)</a:t>
            </a:r>
          </a:p>
        </p:txBody>
      </p:sp>
      <p:sp>
        <p:nvSpPr>
          <p:cNvPr name="TextBox 9" id="9"/>
          <p:cNvSpPr txBox="true"/>
          <p:nvPr/>
        </p:nvSpPr>
        <p:spPr>
          <a:xfrm rot="0">
            <a:off x="11982723" y="4162830"/>
            <a:ext cx="4711618" cy="1002434"/>
          </a:xfrm>
          <a:prstGeom prst="rect">
            <a:avLst/>
          </a:prstGeom>
        </p:spPr>
        <p:txBody>
          <a:bodyPr anchor="t" rtlCol="false" tIns="0" lIns="0" bIns="0" rIns="0">
            <a:spAutoFit/>
          </a:bodyPr>
          <a:lstStyle/>
          <a:p>
            <a:pPr algn="l" marL="628071" indent="-314036" lvl="1">
              <a:lnSpc>
                <a:spcPts val="4072"/>
              </a:lnSpc>
              <a:buFont typeface="Arial"/>
              <a:buChar char="•"/>
            </a:pPr>
            <a:r>
              <a:rPr lang="en-US" b="true" sz="2909">
                <a:solidFill>
                  <a:srgbClr val="AA001D"/>
                </a:solidFill>
                <a:latin typeface="Quicksand Bold"/>
                <a:ea typeface="Quicksand Bold"/>
                <a:cs typeface="Quicksand Bold"/>
                <a:sym typeface="Quicksand Bold"/>
              </a:rPr>
              <a:t>Iqiyi </a:t>
            </a:r>
            <a:r>
              <a:rPr lang="en-US" b="true" sz="2909">
                <a:solidFill>
                  <a:srgbClr val="AA001D"/>
                </a:solidFill>
                <a:latin typeface="Quicksand Bold"/>
                <a:ea typeface="Quicksand Bold"/>
                <a:cs typeface="Quicksand Bold"/>
                <a:sym typeface="Quicksand Bold"/>
              </a:rPr>
              <a:t>1.793 data</a:t>
            </a:r>
          </a:p>
          <a:p>
            <a:pPr algn="l" marL="628071" indent="-314036" lvl="1">
              <a:lnSpc>
                <a:spcPts val="4072"/>
              </a:lnSpc>
              <a:buFont typeface="Arial"/>
              <a:buChar char="•"/>
            </a:pPr>
            <a:r>
              <a:rPr lang="en-US" b="true" sz="2909">
                <a:solidFill>
                  <a:srgbClr val="AA001D"/>
                </a:solidFill>
                <a:latin typeface="Quicksand Bold"/>
                <a:ea typeface="Quicksand Bold"/>
                <a:cs typeface="Quicksand Bold"/>
                <a:sym typeface="Quicksand Bold"/>
              </a:rPr>
              <a:t>Total Data: 5.982</a:t>
            </a:r>
          </a:p>
        </p:txBody>
      </p:sp>
      <p:sp>
        <p:nvSpPr>
          <p:cNvPr name="Freeform 10" id="10"/>
          <p:cNvSpPr/>
          <p:nvPr/>
        </p:nvSpPr>
        <p:spPr>
          <a:xfrm flipH="false" flipV="false" rot="0">
            <a:off x="2234570" y="3180172"/>
            <a:ext cx="9554968" cy="5697150"/>
          </a:xfrm>
          <a:custGeom>
            <a:avLst/>
            <a:gdLst/>
            <a:ahLst/>
            <a:cxnLst/>
            <a:rect r="r" b="b" t="t" l="l"/>
            <a:pathLst>
              <a:path h="5697150" w="9554968">
                <a:moveTo>
                  <a:pt x="0" y="0"/>
                </a:moveTo>
                <a:lnTo>
                  <a:pt x="9554967" y="0"/>
                </a:lnTo>
                <a:lnTo>
                  <a:pt x="9554967" y="5697149"/>
                </a:lnTo>
                <a:lnTo>
                  <a:pt x="0" y="5697149"/>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DAG9v4ruQEM</dc:identifier>
  <dcterms:modified xsi:type="dcterms:W3CDTF">2011-08-01T06:04:30Z</dcterms:modified>
  <cp:revision>1</cp:revision>
  <dc:title>Mini Project</dc:title>
</cp:coreProperties>
</file>